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0"/>
  </p:notesMasterIdLst>
  <p:handoutMasterIdLst>
    <p:handoutMasterId r:id="rId21"/>
  </p:handoutMasterIdLst>
  <p:sldIdLst>
    <p:sldId id="259" r:id="rId2"/>
    <p:sldId id="283" r:id="rId3"/>
    <p:sldId id="299" r:id="rId4"/>
    <p:sldId id="300" r:id="rId5"/>
    <p:sldId id="301" r:id="rId6"/>
    <p:sldId id="302" r:id="rId7"/>
    <p:sldId id="303" r:id="rId8"/>
    <p:sldId id="304" r:id="rId9"/>
    <p:sldId id="305" r:id="rId10"/>
    <p:sldId id="306" r:id="rId11"/>
    <p:sldId id="307" r:id="rId12"/>
    <p:sldId id="297" r:id="rId13"/>
    <p:sldId id="310" r:id="rId14"/>
    <p:sldId id="313" r:id="rId15"/>
    <p:sldId id="309" r:id="rId16"/>
    <p:sldId id="311" r:id="rId17"/>
    <p:sldId id="312"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8"/>
    <a:srgbClr val="F1592A"/>
    <a:srgbClr val="5F933C"/>
    <a:srgbClr val="FFE23C"/>
    <a:srgbClr val="FFFF00"/>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57" autoAdjust="0"/>
    <p:restoredTop sz="70387" autoAdjust="0"/>
  </p:normalViewPr>
  <p:slideViewPr>
    <p:cSldViewPr snapToGrid="0">
      <p:cViewPr varScale="1">
        <p:scale>
          <a:sx n="50" d="100"/>
          <a:sy n="50" d="100"/>
        </p:scale>
        <p:origin x="1565"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310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49867" y="231057"/>
            <a:ext cx="4571999" cy="584775"/>
          </a:xfrm>
          <a:prstGeom prst="rect">
            <a:avLst/>
          </a:prstGeom>
        </p:spPr>
        <p:txBody>
          <a:bodyPr wrap="square">
            <a:spAutoFit/>
          </a:bodyPr>
          <a:lstStyle/>
          <a:p>
            <a:r>
              <a:rPr lang="en-US" altLang="en-US" sz="1600" b="1" dirty="0" smtClean="0">
                <a:latin typeface="Cambria" panose="02040503050406030204" pitchFamily="18" charset="0"/>
                <a:cs typeface="Arial" panose="020B0604020202020204" pitchFamily="34" charset="0"/>
              </a:rPr>
              <a:t>SESSION 8: </a:t>
            </a:r>
            <a:r>
              <a:rPr lang="en-US" altLang="en-US" sz="1600" b="1" dirty="0" smtClean="0">
                <a:latin typeface="Cambria" panose="02040503050406030204" pitchFamily="18" charset="0"/>
              </a:rPr>
              <a:t>EAFM STARTUP A: PREPARING FOR EAFM</a:t>
            </a:r>
            <a:endParaRPr lang="en-GB" sz="1600" b="1" dirty="0">
              <a:latin typeface="Cambria" panose="02040503050406030204" pitchFamily="18" charset="0"/>
            </a:endParaRPr>
          </a:p>
        </p:txBody>
      </p:sp>
    </p:spTree>
    <p:extLst>
      <p:ext uri="{BB962C8B-B14F-4D97-AF65-F5344CB8AC3E}">
        <p14:creationId xmlns:p14="http://schemas.microsoft.com/office/powerpoint/2010/main" val="11873085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We are now at the </a:t>
            </a:r>
            <a:r>
              <a:rPr lang="en-GB" altLang="en-US" dirty="0" err="1" smtClean="0"/>
              <a:t>Startup</a:t>
            </a:r>
            <a:r>
              <a:rPr lang="en-GB" altLang="en-US" dirty="0" smtClean="0"/>
              <a:t> stage – not yet entered the cycle.</a:t>
            </a:r>
          </a:p>
          <a:p>
            <a:pPr eaLnBrk="1" hangingPunct="1">
              <a:spcBef>
                <a:spcPct val="0"/>
              </a:spcBef>
            </a:pPr>
            <a:endParaRPr lang="en-GB" altLang="en-US" dirty="0" smtClean="0"/>
          </a:p>
          <a:p>
            <a:r>
              <a:rPr lang="en-GB" altLang="en-US" dirty="0" smtClean="0"/>
              <a:t>Refer to large visual of this on wall (keep up as reference throughout course). </a:t>
            </a:r>
          </a:p>
        </p:txBody>
      </p:sp>
      <p:sp>
        <p:nvSpPr>
          <p:cNvPr id="4" name="Slide Number Placeholder 3"/>
          <p:cNvSpPr>
            <a:spLocks noGrp="1"/>
          </p:cNvSpPr>
          <p:nvPr>
            <p:ph type="sldNum" sz="quarter" idx="10"/>
          </p:nvPr>
        </p:nvSpPr>
        <p:spPr/>
        <p:txBody>
          <a:bodyPr/>
          <a:lstStyle/>
          <a:p>
            <a:fld id="{69AB0435-A58D-4B6F-B848-F1922E60B89F}" type="slidenum">
              <a:rPr lang="en-GB" smtClean="0"/>
              <a:t>2</a:t>
            </a:fld>
            <a:endParaRPr lang="en-GB" dirty="0"/>
          </a:p>
        </p:txBody>
      </p:sp>
    </p:spTree>
    <p:extLst>
      <p:ext uri="{BB962C8B-B14F-4D97-AF65-F5344CB8AC3E}">
        <p14:creationId xmlns:p14="http://schemas.microsoft.com/office/powerpoint/2010/main" val="1744240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b="1" u="sng" dirty="0" smtClean="0"/>
              <a:t>Result</a:t>
            </a:r>
            <a:r>
              <a:rPr lang="en-GB" altLang="en-US" b="1" dirty="0" smtClean="0"/>
              <a:t>:</a:t>
            </a:r>
            <a:r>
              <a:rPr lang="en-GB" altLang="en-US" dirty="0" smtClean="0"/>
              <a:t> </a:t>
            </a:r>
          </a:p>
          <a:p>
            <a:pPr eaLnBrk="1" hangingPunct="1">
              <a:spcBef>
                <a:spcPct val="0"/>
              </a:spcBef>
            </a:pPr>
            <a:r>
              <a:rPr lang="en-US" altLang="en-US" dirty="0" smtClean="0"/>
              <a:t>This slide shows how to deal with those in each of red/ yellow/ green boxes.- i.e. develop strategies, monitor, etc.</a:t>
            </a:r>
          </a:p>
          <a:p>
            <a:pPr eaLnBrk="1" hangingPunct="1">
              <a:spcBef>
                <a:spcPct val="0"/>
              </a:spcBef>
            </a:pPr>
            <a:r>
              <a:rPr lang="en-US" altLang="en-US" dirty="0" smtClean="0"/>
              <a:t>See also same Figure 8.4 in Handbook.</a:t>
            </a:r>
            <a:endParaRPr lang="en-GB" altLang="en-US" dirty="0" smtClean="0"/>
          </a:p>
          <a:p>
            <a:pPr eaLnBrk="1" hangingPunct="1">
              <a:spcBef>
                <a:spcPct val="0"/>
              </a:spcBef>
            </a:pPr>
            <a:r>
              <a:rPr lang="en-GB" altLang="en-US" dirty="0" smtClean="0"/>
              <a:t>Those in the </a:t>
            </a:r>
            <a:r>
              <a:rPr lang="en-GB" altLang="en-US" u="sng" dirty="0" smtClean="0"/>
              <a:t>red box </a:t>
            </a:r>
            <a:r>
              <a:rPr lang="en-GB" altLang="en-US" dirty="0" smtClean="0"/>
              <a:t>are key stakeholders for EAFm success; you need to keep them motivated and on board, they are your ‘allies’. Keep communicating results to them. You don’t need to convince them of importance of EAFm- they already know. Those in </a:t>
            </a:r>
            <a:r>
              <a:rPr lang="en-GB" altLang="en-US" u="sng" dirty="0" smtClean="0"/>
              <a:t>green box </a:t>
            </a:r>
            <a:r>
              <a:rPr lang="en-GB" altLang="en-US" dirty="0" smtClean="0"/>
              <a:t>are not interested and have little influence- keep them informed and involved, minimal effort, just monitor. Those in </a:t>
            </a:r>
            <a:r>
              <a:rPr lang="en-GB" altLang="en-US" u="sng" dirty="0" smtClean="0"/>
              <a:t>yellow boxes </a:t>
            </a:r>
            <a:r>
              <a:rPr lang="en-GB" altLang="en-US" dirty="0" smtClean="0"/>
              <a:t>you must have </a:t>
            </a:r>
            <a:r>
              <a:rPr lang="en-GB" altLang="en-US" i="1" dirty="0" smtClean="0"/>
              <a:t>strategies</a:t>
            </a:r>
            <a:r>
              <a:rPr lang="en-GB" altLang="en-US" dirty="0" smtClean="0"/>
              <a:t> for. </a:t>
            </a:r>
            <a:r>
              <a:rPr lang="en-GB" altLang="en-US" u="sng" dirty="0" smtClean="0"/>
              <a:t>High influence + low  importance</a:t>
            </a:r>
            <a:r>
              <a:rPr lang="en-GB" altLang="en-US" dirty="0" smtClean="0"/>
              <a:t>: these ones you need to move along to the red box, you need to get them to ‘buy in’ into EAFm process, as they could be potential supporters and could use their influence to support EAFm process. However, some of these influential ones could also hinder/ block the EAFm process (political/ other gain…) so need to watch out for them. Those with </a:t>
            </a:r>
            <a:r>
              <a:rPr lang="en-GB" altLang="en-US" u="sng" dirty="0" smtClean="0"/>
              <a:t>high importance + low influence </a:t>
            </a:r>
            <a:r>
              <a:rPr lang="en-GB" altLang="en-US" dirty="0" smtClean="0"/>
              <a:t>are often the most affected (i.e. have a high stake in the EAFm process) but do not have the power/ a voice. They need to be represented, be supported in having more of a say and influence over the EAFm process.</a:t>
            </a:r>
          </a:p>
          <a:p>
            <a:pPr eaLnBrk="1" hangingPunct="1">
              <a:spcBef>
                <a:spcPct val="0"/>
              </a:spcBef>
            </a:pPr>
            <a:r>
              <a:rPr lang="en-GB" altLang="en-US" dirty="0" smtClean="0"/>
              <a:t>After groups have done their analysis reflect on how useful this tool is; what it can bring to light (depending again on who takes part) and what you can do about next steps. </a:t>
            </a:r>
          </a:p>
          <a:p>
            <a:pPr eaLnBrk="1" hangingPunct="1">
              <a:spcBef>
                <a:spcPct val="0"/>
              </a:spcBef>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t>Refer</a:t>
            </a:r>
            <a:r>
              <a:rPr lang="en-GB" altLang="en-US" baseline="0" dirty="0" smtClean="0"/>
              <a:t> to Participant Handbook Module 8, </a:t>
            </a:r>
            <a:r>
              <a:rPr lang="en-GB" altLang="en-US" dirty="0" smtClean="0"/>
              <a:t>Figure 8.4.</a:t>
            </a:r>
          </a:p>
          <a:p>
            <a:pPr eaLnBrk="1" hangingPunct="1">
              <a:spcBef>
                <a:spcPct val="0"/>
              </a:spcBef>
            </a:pPr>
            <a:endParaRPr lang="en-GB" altLang="en-US" dirty="0" smtClean="0"/>
          </a:p>
          <a:p>
            <a:pPr eaLnBrk="1" hangingPunct="1">
              <a:spcBef>
                <a:spcPct val="0"/>
              </a:spcBef>
            </a:pPr>
            <a:endParaRPr lang="en-GB"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4055328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See Session Plan for details. </a:t>
            </a:r>
          </a:p>
          <a:p>
            <a:pPr eaLnBrk="1" hangingPunct="1">
              <a:spcBef>
                <a:spcPct val="0"/>
              </a:spcBef>
            </a:pPr>
            <a:r>
              <a:rPr lang="en-US" altLang="en-US" dirty="0" smtClean="0"/>
              <a:t>Use slide 10 notes to explain activity.  Refer participants to Figure 8.3 in Participant Handbook. </a:t>
            </a:r>
          </a:p>
          <a:p>
            <a:pPr eaLnBrk="1" hangingPunct="1">
              <a:spcBef>
                <a:spcPct val="0"/>
              </a:spcBef>
            </a:pPr>
            <a:endParaRPr lang="en-US" altLang="en-US" dirty="0" smtClean="0"/>
          </a:p>
          <a:p>
            <a:pPr eaLnBrk="1" hangingPunct="1">
              <a:spcBef>
                <a:spcPct val="0"/>
              </a:spcBef>
            </a:pPr>
            <a:r>
              <a:rPr lang="en-GB" altLang="en-US" dirty="0" smtClean="0"/>
              <a:t>Main point is the discussion that evolves as different participants’ views are expressed. Stakeholder cards will be moved, maybe new cards will be needed; there may be disagreement... All this ok. </a:t>
            </a:r>
          </a:p>
          <a:p>
            <a:pPr eaLnBrk="1" hangingPunct="1">
              <a:spcBef>
                <a:spcPct val="0"/>
              </a:spcBef>
            </a:pPr>
            <a:r>
              <a:rPr lang="en-GB" altLang="en-US" dirty="0" smtClean="0"/>
              <a:t>Trainer: if participants can’t think beyond obvious stakeholders, refer to Checklist in Trainer Resource Guide, section 9 Selected resources, for more stakeholder categories.</a:t>
            </a:r>
          </a:p>
          <a:p>
            <a:pPr eaLnBrk="1" hangingPunct="1">
              <a:spcBef>
                <a:spcPct val="0"/>
              </a:spcBef>
            </a:pPr>
            <a:endParaRPr lang="en-GB"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34391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We will now look at a tool to help analyzing linkages/ inter-relationships between organizations. </a:t>
            </a:r>
            <a:r>
              <a:rPr lang="en-GB" altLang="en-US" dirty="0" smtClean="0"/>
              <a:t> Venn diagrams show the key institutions and individuals in a community, together with their relationships/ linkages and their importance in decision-making. Venn diagrams can help to identify potential conflicts between interest groups, and to clarify the roles of individuals and/or institutions. </a:t>
            </a:r>
            <a:endParaRPr lang="en-US" altLang="en-US" dirty="0" smtClean="0"/>
          </a:p>
          <a:p>
            <a:pPr eaLnBrk="1" hangingPunct="1">
              <a:spcBef>
                <a:spcPct val="0"/>
              </a:spcBef>
            </a:pPr>
            <a:r>
              <a:rPr lang="en-US" altLang="en-US" dirty="0" smtClean="0"/>
              <a:t>This is a participatory tool so process as important as the end product. Refer to tool 5 in Technical Toolkit for explanation of how to use Venn diagrams.</a:t>
            </a:r>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194158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Use this slide to explain how to do a Venn Diagram.</a:t>
            </a:r>
          </a:p>
          <a:p>
            <a:pPr eaLnBrk="1" hangingPunct="1">
              <a:spcBef>
                <a:spcPct val="0"/>
              </a:spcBef>
            </a:pPr>
            <a:r>
              <a:rPr lang="en-GB" altLang="en-US" dirty="0" smtClean="0"/>
              <a:t>STRESS that this is just an initial analysis and may need to be revisited as the EAFm plan takes shape with its vision and goals.</a:t>
            </a:r>
          </a:p>
          <a:p>
            <a:pPr eaLnBrk="1" hangingPunct="1">
              <a:spcBef>
                <a:spcPct val="0"/>
              </a:spcBef>
            </a:pPr>
            <a:r>
              <a:rPr lang="en-GB" altLang="en-US" dirty="0" smtClean="0"/>
              <a:t>1. Take the stakeholder group list (previous activity). 2. Write each stakeholder on a pre-cut circle of card ( decide if they are important (big circle) or not so important (smaller circle).  This will be informed by the 2x2 matrix analysis 3. Identify the degree of contact and overlap between each circle in terms of decision-making. Overlap occurs if institution/stakeholder asks or tells another to do something or if they have to co-operate in some way. </a:t>
            </a:r>
          </a:p>
          <a:p>
            <a:pPr eaLnBrk="1" hangingPunct="1">
              <a:spcBef>
                <a:spcPct val="0"/>
              </a:spcBef>
            </a:pPr>
            <a:r>
              <a:rPr lang="en-GB" altLang="en-US" dirty="0" smtClean="0"/>
              <a:t>Separate circles 	=	no contact</a:t>
            </a:r>
          </a:p>
          <a:p>
            <a:pPr eaLnBrk="1" hangingPunct="1">
              <a:spcBef>
                <a:spcPct val="0"/>
              </a:spcBef>
            </a:pPr>
            <a:r>
              <a:rPr lang="en-GB" altLang="en-US" dirty="0" smtClean="0"/>
              <a:t>Touching circles 	=	information passes between institutions</a:t>
            </a:r>
          </a:p>
          <a:p>
            <a:pPr eaLnBrk="1" hangingPunct="1">
              <a:spcBef>
                <a:spcPct val="0"/>
              </a:spcBef>
            </a:pPr>
            <a:r>
              <a:rPr lang="en-GB" altLang="en-US" dirty="0" smtClean="0"/>
              <a:t>Small overlap		=	some co-operation in decision-making</a:t>
            </a:r>
          </a:p>
          <a:p>
            <a:pPr eaLnBrk="1" hangingPunct="1">
              <a:spcBef>
                <a:spcPct val="0"/>
              </a:spcBef>
            </a:pPr>
            <a:r>
              <a:rPr lang="en-GB" altLang="en-US" dirty="0" smtClean="0"/>
              <a:t>Large overlap		=	considerable co-operation in decision-making</a:t>
            </a:r>
          </a:p>
          <a:p>
            <a:pPr eaLnBrk="1" hangingPunct="1">
              <a:spcBef>
                <a:spcPct val="0"/>
              </a:spcBef>
            </a:pPr>
            <a:r>
              <a:rPr lang="en-US" altLang="en-US" dirty="0" smtClean="0"/>
              <a:t>It is best to do this with pre-cut circles on a flip chart sheet so stakeholders can be moved around as discussion progresses. If you draw with pen then difficult to erase/ change position.  Stick circles onto sheet with sticky tack/ sellotape, so sheets can be displayed </a:t>
            </a:r>
            <a:r>
              <a:rPr lang="en-GB" altLang="en-US" dirty="0" smtClean="0"/>
              <a:t>later on your EAFm team</a:t>
            </a:r>
            <a:r>
              <a:rPr lang="en-US" altLang="en-US" dirty="0" smtClean="0"/>
              <a:t>wall if wanted. </a:t>
            </a:r>
          </a:p>
          <a:p>
            <a:pPr eaLnBrk="1" hangingPunct="1">
              <a:spcBef>
                <a:spcPct val="0"/>
              </a:spcBef>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t>Refer</a:t>
            </a:r>
            <a:r>
              <a:rPr lang="en-GB" altLang="en-US" baseline="0" dirty="0" smtClean="0"/>
              <a:t> to Participant Handbook Module 8, </a:t>
            </a:r>
            <a:r>
              <a:rPr lang="en-GB" altLang="en-US" dirty="0" smtClean="0"/>
              <a:t>Figure 8.5.</a:t>
            </a:r>
          </a:p>
          <a:p>
            <a:pPr eaLnBrk="1" hangingPunct="1">
              <a:spcBef>
                <a:spcPct val="0"/>
              </a:spcBef>
            </a:pPr>
            <a:endParaRPr lang="en-US"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32863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t>See details in Session Plan. </a:t>
            </a:r>
          </a:p>
          <a:p>
            <a:pPr eaLnBrk="1" hangingPunct="1">
              <a:spcBef>
                <a:spcPct val="0"/>
              </a:spcBef>
            </a:pPr>
            <a:r>
              <a:rPr lang="en-US" altLang="en-US" dirty="0" smtClean="0"/>
              <a:t>Having explained how to do a Venn diagram, get groups to actually do one. Have slide 14 on the screen so they can refer to it. Also refer to Figure 8.5 in Participant Handbook.</a:t>
            </a:r>
          </a:p>
          <a:p>
            <a:pPr eaLnBrk="1" hangingPunct="1">
              <a:spcBef>
                <a:spcPct val="0"/>
              </a:spcBef>
            </a:pPr>
            <a:r>
              <a:rPr lang="en-US" altLang="en-US" dirty="0" smtClean="0"/>
              <a:t>N.B. Explain this is work in progress and can be added to later.  At this stage of the process they are discussing the relative importance of the different stakeholders. </a:t>
            </a:r>
          </a:p>
          <a:p>
            <a:pPr eaLnBrk="1" hangingPunct="1">
              <a:spcBef>
                <a:spcPct val="0"/>
              </a:spcBef>
            </a:pPr>
            <a:r>
              <a:rPr lang="en-US" altLang="en-US" dirty="0" smtClean="0"/>
              <a:t>The importance of exercise is in the DISCUSSION (and eventual consensus of placing stakeholders) and in generating ideas for strengthening linkages between institutions. Ask groups to be creative in displaying the types of linkages (e.g. dotted lines, colours… each can represent something (ensure they have key on finished product).</a:t>
            </a:r>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204706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It is desirable to have a legislative or policy mandate to undertake an EAFm. This is especially true when using co-management so that local communities have the legal authority to manage. </a:t>
            </a:r>
            <a:endParaRPr lang="en-AU" altLang="en-US" dirty="0" smtClean="0"/>
          </a:p>
          <a:p>
            <a:r>
              <a:rPr lang="en-US" altLang="en-US" dirty="0" smtClean="0"/>
              <a:t>Although establishing a legal basis for an EAFm is desirable, the lack of appropriate existing legislation should not be used as a reason to delay starting the process. As a start you should at least review the legal basis for EAFm so that you understand the existing supporting or non-supportive policy.</a:t>
            </a:r>
            <a:endParaRPr lang="en-AU" altLang="en-US" dirty="0" smtClean="0"/>
          </a:p>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1054722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Summary slide. This is a visual representation of the main elements you need in place to be able to start EAFm planning process. </a:t>
            </a:r>
          </a:p>
          <a:p>
            <a:pPr eaLnBrk="1" hangingPunct="1">
              <a:spcBef>
                <a:spcPct val="0"/>
              </a:spcBef>
            </a:pPr>
            <a:endParaRPr lang="en-GB" altLang="en-US" dirty="0" smtClean="0"/>
          </a:p>
          <a:p>
            <a:pPr eaLnBrk="1" hangingPunct="1">
              <a:spcBef>
                <a:spcPct val="0"/>
              </a:spcBef>
            </a:pPr>
            <a:r>
              <a:rPr lang="en-GB" altLang="en-US" dirty="0" smtClean="0"/>
              <a:t>Up the top of the diagram we have the EAFm Team who have (ii) defined the broad are of interest (iii) written a  workplan (vi) identified stakeholders, (v) and formed a Key Stakeholder Group. Although not covered in this session, the EAFm Team would have done a legal/policy review and as part of the stakeholder identification, (v) coordinated with other agencies and government levels </a:t>
            </a:r>
          </a:p>
          <a:p>
            <a:pPr eaLnBrk="1" hangingPunct="1">
              <a:spcBef>
                <a:spcPct val="0"/>
              </a:spcBef>
            </a:pPr>
            <a:r>
              <a:rPr lang="en-GB" altLang="en-US" b="1" u="sng" dirty="0" smtClean="0"/>
              <a:t>The checklist on last page of Module 8 is more comprehensive.</a:t>
            </a:r>
          </a:p>
          <a:p>
            <a:endParaRPr lang="en-GB"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Refer</a:t>
            </a:r>
            <a:r>
              <a:rPr lang="en-GB" altLang="en-US" baseline="0" dirty="0" smtClean="0"/>
              <a:t> to Participant Handbook Module 8, </a:t>
            </a:r>
            <a:r>
              <a:rPr lang="en-GB" altLang="en-US" dirty="0" smtClean="0"/>
              <a:t>Figure 8.6.</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2417738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Self explanatory.</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3</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12660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In the Handbook, there are 8 tasks to be carried out in STARTUP A.  However, in this session we will only focus on FIVE of them, shown here in red. These are:</a:t>
            </a:r>
          </a:p>
          <a:p>
            <a:pPr eaLnBrk="1" hangingPunct="1">
              <a:lnSpc>
                <a:spcPct val="90000"/>
              </a:lnSpc>
              <a:spcBef>
                <a:spcPct val="0"/>
              </a:spcBef>
              <a:buClr>
                <a:srgbClr val="254061"/>
              </a:buClr>
            </a:pPr>
            <a:r>
              <a:rPr lang="en-US" altLang="en-US" dirty="0" smtClean="0"/>
              <a:t>Task 1 Form an EAFm team and facilitators</a:t>
            </a:r>
          </a:p>
          <a:p>
            <a:pPr eaLnBrk="1" hangingPunct="1">
              <a:lnSpc>
                <a:spcPct val="90000"/>
              </a:lnSpc>
              <a:spcBef>
                <a:spcPct val="0"/>
              </a:spcBef>
              <a:buClr>
                <a:srgbClr val="254061"/>
              </a:buClr>
            </a:pPr>
            <a:r>
              <a:rPr lang="en-US" altLang="en-US" dirty="0" smtClean="0"/>
              <a:t>Task 2 Identify your broad geographic area and possible fishery to be managed</a:t>
            </a:r>
            <a:endParaRPr lang="en-AU" altLang="en-US" dirty="0" smtClean="0"/>
          </a:p>
          <a:p>
            <a:pPr eaLnBrk="1" hangingPunct="1">
              <a:lnSpc>
                <a:spcPct val="90000"/>
              </a:lnSpc>
              <a:spcBef>
                <a:spcPct val="0"/>
              </a:spcBef>
              <a:buClr>
                <a:srgbClr val="254061"/>
              </a:buClr>
            </a:pPr>
            <a:r>
              <a:rPr lang="en-US" altLang="en-US" dirty="0" smtClean="0"/>
              <a:t>Task 3 Develop startup work plan</a:t>
            </a:r>
            <a:endParaRPr lang="en-AU" altLang="en-US" dirty="0" smtClean="0"/>
          </a:p>
          <a:p>
            <a:pPr eaLnBrk="1" hangingPunct="1">
              <a:lnSpc>
                <a:spcPct val="90000"/>
              </a:lnSpc>
              <a:spcBef>
                <a:spcPct val="0"/>
              </a:spcBef>
              <a:buClr>
                <a:srgbClr val="254061"/>
              </a:buClr>
            </a:pPr>
            <a:r>
              <a:rPr lang="en-US" altLang="en-US" dirty="0" smtClean="0"/>
              <a:t>Task 6 Identify stakeholders and organizations; and </a:t>
            </a:r>
            <a:endParaRPr lang="en-AU" altLang="en-US" dirty="0" smtClean="0"/>
          </a:p>
          <a:p>
            <a:pPr eaLnBrk="1" hangingPunct="1">
              <a:lnSpc>
                <a:spcPct val="90000"/>
              </a:lnSpc>
              <a:spcBef>
                <a:spcPct val="0"/>
              </a:spcBef>
              <a:buClr>
                <a:srgbClr val="254061"/>
              </a:buClr>
            </a:pPr>
            <a:r>
              <a:rPr lang="en-US" altLang="en-US" dirty="0" smtClean="0"/>
              <a:t>Task 8 </a:t>
            </a:r>
            <a:r>
              <a:rPr lang="en-AU" altLang="en-US" dirty="0" smtClean="0"/>
              <a:t>Determine the legal basis for EAFm</a:t>
            </a:r>
          </a:p>
          <a:p>
            <a:pPr eaLnBrk="1" hangingPunct="1">
              <a:spcBef>
                <a:spcPct val="0"/>
              </a:spcBef>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4</a:t>
            </a:fld>
            <a:endParaRPr lang="en-GB" dirty="0"/>
          </a:p>
        </p:txBody>
      </p:sp>
    </p:spTree>
    <p:extLst>
      <p:ext uri="{BB962C8B-B14F-4D97-AF65-F5344CB8AC3E}">
        <p14:creationId xmlns:p14="http://schemas.microsoft.com/office/powerpoint/2010/main" val="3402776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analogy helps us understand what Startup A is.</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5</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12738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slide covers Task i to iii of the original list. The lead agency is often the Fishery Agency, for example an officer at the Provincial office. However, the lead agency could equally well be a NGO or a key stakeholder.</a:t>
            </a:r>
          </a:p>
          <a:p>
            <a:pPr eaLnBrk="1" hangingPunct="1">
              <a:spcBef>
                <a:spcPct val="0"/>
              </a:spcBef>
            </a:pPr>
            <a:endParaRPr lang="en-US" altLang="en-US" dirty="0" smtClean="0"/>
          </a:p>
          <a:p>
            <a:pPr eaLnBrk="1" hangingPunct="1">
              <a:spcBef>
                <a:spcPct val="0"/>
              </a:spcBef>
            </a:pPr>
            <a:r>
              <a:rPr lang="en-US" altLang="en-US" dirty="0" smtClean="0"/>
              <a:t>The core team act as steering committee:</a:t>
            </a:r>
          </a:p>
          <a:p>
            <a:pPr eaLnBrk="1" hangingPunct="1">
              <a:spcBef>
                <a:spcPct val="0"/>
              </a:spcBef>
            </a:pPr>
            <a:r>
              <a:rPr lang="en-US" altLang="en-US" dirty="0" smtClean="0"/>
              <a:t>Task ii is to agree on an area where the EAFm is to be developed</a:t>
            </a:r>
          </a:p>
          <a:p>
            <a:pPr eaLnBrk="1" hangingPunct="1">
              <a:spcBef>
                <a:spcPct val="0"/>
              </a:spcBef>
            </a:pPr>
            <a:r>
              <a:rPr lang="en-US" altLang="en-US" dirty="0" smtClean="0"/>
              <a:t>Task iii. The Startup work plan then identifies what tasks need to be carried out, and who will be responsible for theses. It also sets timelines and looks at the budget available to do the tasks.</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6</a:t>
            </a:fld>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3681021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This is task vi of the original list. At the beginning, it is important to include all potential stakeholders. Over time this number will reduce as trust is built up and various interest groups feel that they have been heard.</a:t>
            </a:r>
          </a:p>
          <a:p>
            <a:pPr eaLnBrk="1" hangingPunct="1">
              <a:spcBef>
                <a:spcPct val="0"/>
              </a:spcBef>
            </a:pPr>
            <a:endParaRPr lang="en-GB" altLang="en-US" dirty="0" smtClean="0"/>
          </a:p>
          <a:p>
            <a:pPr eaLnBrk="1" hangingPunct="1">
              <a:spcBef>
                <a:spcPct val="0"/>
              </a:spcBef>
            </a:pPr>
            <a:r>
              <a:rPr lang="en-GB" altLang="en-US" dirty="0" smtClean="0"/>
              <a:t>There are different methods for analysing stakeholders. Elicit from participants if they are familiar with any. After lunch we will do a matrix to analyse stakeholders, as well as a Venn Diagram (other examples of tools in People Toolkit).</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7</a:t>
            </a:fld>
            <a:endParaRPr lang="en-GB" dirty="0"/>
          </a:p>
        </p:txBody>
      </p:sp>
    </p:spTree>
    <p:extLst>
      <p:ext uri="{BB962C8B-B14F-4D97-AF65-F5344CB8AC3E}">
        <p14:creationId xmlns:p14="http://schemas.microsoft.com/office/powerpoint/2010/main" val="298502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This definition of a stakeholder stresses that the individual, group or organisation should have an interest in the process and could affect, or be affected. Refer to same slide on wall as visuals gallery.</a:t>
            </a:r>
          </a:p>
          <a:p>
            <a:pPr eaLnBrk="1" hangingPunct="1">
              <a:spcBef>
                <a:spcPct val="0"/>
              </a:spcBef>
            </a:pPr>
            <a:endParaRPr lang="en-GB" altLang="en-US" dirty="0" smtClean="0"/>
          </a:p>
          <a:p>
            <a:pPr eaLnBrk="1" hangingPunct="1">
              <a:spcBef>
                <a:spcPct val="0"/>
              </a:spcBef>
            </a:pPr>
            <a:r>
              <a:rPr lang="en-GB" altLang="en-US" dirty="0" smtClean="0"/>
              <a:t>Debate definition. Stress that stakeholders must include all who affect, and all who are affected by EAFm objectives/ plans. Give examples of being negatively affected. For example, it may be necessary to reduce fishing in certain closed areas or seasons and this will have a short-term impact on income and livelihoods.</a:t>
            </a:r>
          </a:p>
          <a:p>
            <a:pPr eaLnBrk="1" hangingPunct="1">
              <a:spcBef>
                <a:spcPct val="0"/>
              </a:spcBef>
            </a:pPr>
            <a:endParaRPr lang="en-GB" altLang="en-US" dirty="0" smtClean="0"/>
          </a:p>
          <a:p>
            <a:pPr eaLnBrk="1" hangingPunct="1">
              <a:spcBef>
                <a:spcPct val="0"/>
              </a:spcBef>
            </a:pPr>
            <a:r>
              <a:rPr lang="en-GB" altLang="en-US" dirty="0" smtClean="0"/>
              <a:t>See next slide for examples of stakeholders. </a:t>
            </a:r>
          </a:p>
          <a:p>
            <a:pPr eaLnBrk="1" hangingPunct="1">
              <a:spcBef>
                <a:spcPct val="0"/>
              </a:spcBef>
            </a:pPr>
            <a:endParaRPr lang="en-GB" altLang="en-US" dirty="0" smtClean="0"/>
          </a:p>
          <a:p>
            <a:pPr eaLnBrk="1" hangingPunct="1">
              <a:spcBef>
                <a:spcPct val="0"/>
              </a:spcBef>
            </a:pPr>
            <a:r>
              <a:rPr lang="en-GB" altLang="en-US" dirty="0" smtClean="0"/>
              <a:t>Refer</a:t>
            </a:r>
            <a:r>
              <a:rPr lang="en-GB" altLang="en-US" baseline="0" dirty="0" smtClean="0"/>
              <a:t> to Participant Handbook Module 8.</a:t>
            </a: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8</a:t>
            </a:fld>
            <a:endParaRPr lang="en-GB" dirty="0"/>
          </a:p>
        </p:txBody>
      </p:sp>
    </p:spTree>
    <p:extLst>
      <p:ext uri="{BB962C8B-B14F-4D97-AF65-F5344CB8AC3E}">
        <p14:creationId xmlns:p14="http://schemas.microsoft.com/office/powerpoint/2010/main" val="243603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This diagram includes fishers, governments, other fisheries stakeholders such as compliance &amp; enforcement officers, shoreline communities and “advisors” such as NGOs, researchers etc.</a:t>
            </a:r>
          </a:p>
          <a:p>
            <a:endParaRPr lang="en-GB" altLang="en-US" dirty="0" smtClean="0"/>
          </a:p>
          <a:p>
            <a:r>
              <a:rPr lang="en-GB" altLang="en-US" dirty="0" smtClean="0"/>
              <a:t>Refer</a:t>
            </a:r>
            <a:r>
              <a:rPr lang="en-GB" altLang="en-US" baseline="0" dirty="0" smtClean="0"/>
              <a:t> to Participant Handbook Module 8, </a:t>
            </a:r>
            <a:r>
              <a:rPr lang="en-GB" altLang="en-US" dirty="0" smtClean="0"/>
              <a:t>Figure 8.2.</a:t>
            </a:r>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106725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See details in Session Plan. Need to spend time explaining this as it is a group activity later.</a:t>
            </a:r>
          </a:p>
          <a:p>
            <a:pPr eaLnBrk="1" hangingPunct="1">
              <a:spcBef>
                <a:spcPct val="0"/>
              </a:spcBef>
            </a:pPr>
            <a:endParaRPr lang="en-GB" altLang="en-US" dirty="0" smtClean="0"/>
          </a:p>
          <a:p>
            <a:pPr eaLnBrk="1" hangingPunct="1">
              <a:spcBef>
                <a:spcPct val="0"/>
              </a:spcBef>
            </a:pPr>
            <a:r>
              <a:rPr lang="en-GB" altLang="en-US" dirty="0" smtClean="0"/>
              <a:t>This tool allows stakeholders to be categorised (by EAFM team) into four groups using two dimensions – influence &amp; importance. </a:t>
            </a:r>
          </a:p>
          <a:p>
            <a:pPr eaLnBrk="1" hangingPunct="1">
              <a:spcBef>
                <a:spcPct val="0"/>
              </a:spcBef>
            </a:pPr>
            <a:endParaRPr lang="en-GB" altLang="en-US" dirty="0" smtClean="0"/>
          </a:p>
          <a:p>
            <a:pPr eaLnBrk="1" hangingPunct="1">
              <a:spcBef>
                <a:spcPct val="0"/>
              </a:spcBef>
            </a:pPr>
            <a:r>
              <a:rPr lang="en-GB" altLang="en-US" dirty="0" smtClean="0"/>
              <a:t>On the X axis we have the degree of influence a stakeholder will have i.e. how much power do they have to influence decisions? On the Y axis, we have the stakeholder’s importance i.e. how important is their influence?</a:t>
            </a:r>
          </a:p>
          <a:p>
            <a:pPr eaLnBrk="1" hangingPunct="1">
              <a:spcBef>
                <a:spcPct val="0"/>
              </a:spcBef>
            </a:pPr>
            <a:endParaRPr lang="en-GB" altLang="en-US" dirty="0" smtClean="0"/>
          </a:p>
          <a:p>
            <a:pPr eaLnBrk="1" hangingPunct="1">
              <a:spcBef>
                <a:spcPct val="0"/>
              </a:spcBef>
            </a:pPr>
            <a:r>
              <a:rPr lang="en-GB" altLang="en-US" dirty="0" smtClean="0"/>
              <a:t>In the right hand top box we have the stakeholders who have high importance and high influence. </a:t>
            </a:r>
          </a:p>
          <a:p>
            <a:pPr eaLnBrk="1" hangingPunct="1">
              <a:spcBef>
                <a:spcPct val="0"/>
              </a:spcBef>
            </a:pPr>
            <a:endParaRPr lang="en-GB" altLang="en-US" dirty="0" smtClean="0"/>
          </a:p>
          <a:p>
            <a:pPr eaLnBrk="1" hangingPunct="1">
              <a:spcBef>
                <a:spcPct val="0"/>
              </a:spcBef>
            </a:pPr>
            <a:r>
              <a:rPr lang="en-GB" altLang="en-US" dirty="0" smtClean="0"/>
              <a:t>This tool can be used more than once. It might be worth repeated once a Key Stakeholder Group has been formed (Task vii).  It’s also good practice to do same exercise 1 year on and see if stakeholders have moved places (acts as  a form of monitoring/ assessment).</a:t>
            </a:r>
          </a:p>
          <a:p>
            <a:pPr eaLnBrk="1" hangingPunct="1">
              <a:spcBef>
                <a:spcPct val="0"/>
              </a:spcBef>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dirty="0" smtClean="0"/>
              <a:t>Refer</a:t>
            </a:r>
            <a:r>
              <a:rPr lang="en-GB" altLang="en-US" baseline="0" dirty="0" smtClean="0"/>
              <a:t> to Participant Handbook Module 8, </a:t>
            </a:r>
            <a:r>
              <a:rPr lang="en-GB" altLang="en-US" dirty="0" smtClean="0"/>
              <a:t>Figure 8.3.</a:t>
            </a:r>
          </a:p>
        </p:txBody>
      </p:sp>
      <p:sp>
        <p:nvSpPr>
          <p:cNvPr id="4" name="Slide Number Placeholder 3"/>
          <p:cNvSpPr>
            <a:spLocks noGrp="1"/>
          </p:cNvSpPr>
          <p:nvPr>
            <p:ph type="sldNum" sz="quarter" idx="10"/>
          </p:nvPr>
        </p:nvSpPr>
        <p:spPr/>
        <p:txBody>
          <a:bodyPr/>
          <a:lstStyle/>
          <a:p>
            <a:fld id="{69AB0435-A58D-4B6F-B848-F1922E60B89F}" type="slidenum">
              <a:rPr lang="en-GB" smtClean="0"/>
              <a:t>10</a:t>
            </a:fld>
            <a:endParaRPr lang="en-GB" dirty="0"/>
          </a:p>
        </p:txBody>
      </p:sp>
    </p:spTree>
    <p:extLst>
      <p:ext uri="{BB962C8B-B14F-4D97-AF65-F5344CB8AC3E}">
        <p14:creationId xmlns:p14="http://schemas.microsoft.com/office/powerpoint/2010/main" val="1161395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503" t="76124" b="13361"/>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8" name="Group 7"/>
          <p:cNvGrpSpPr/>
          <p:nvPr userDrawn="1"/>
        </p:nvGrpSpPr>
        <p:grpSpPr>
          <a:xfrm>
            <a:off x="0" y="6400146"/>
            <a:ext cx="9144000" cy="487298"/>
            <a:chOff x="-1" y="5279487"/>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279487"/>
              <a:ext cx="12233230" cy="487298"/>
              <a:chOff x="92851" y="6406760"/>
              <a:chExt cx="12233539" cy="486008"/>
            </a:xfrm>
          </p:grpSpPr>
          <p:sp>
            <p:nvSpPr>
              <p:cNvPr id="11" name="Rectangle 10"/>
              <p:cNvSpPr/>
              <p:nvPr/>
            </p:nvSpPr>
            <p:spPr>
              <a:xfrm>
                <a:off x="92851" y="6406760"/>
                <a:ext cx="12233539" cy="486008"/>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en-US" altLang="en-US" sz="1600" b="1" kern="1200" dirty="0" smtClean="0">
                    <a:solidFill>
                      <a:schemeClr val="tx1"/>
                    </a:solidFill>
                    <a:latin typeface="+mn-lt"/>
                    <a:ea typeface="+mn-ea"/>
                    <a:cs typeface="Arial" panose="020B0604020202020204" pitchFamily="34" charset="0"/>
                  </a:rPr>
                  <a:t>8. EAFm START UP A</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1">
            <a:extLst>
              <a:ext uri="{28A0092B-C50C-407E-A947-70E740481C1C}">
                <a14:useLocalDpi xmlns:a14="http://schemas.microsoft.com/office/drawing/2010/main" val="0"/>
              </a:ext>
            </a:extLst>
          </a:blip>
          <a:srcRect l="1650" t="4295" r="679" b="10365"/>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a:t>
              </a:r>
              <a:r>
                <a:rPr lang="en-US" altLang="en-US" sz="2400" dirty="0" smtClean="0">
                  <a:latin typeface="+mn-lt"/>
                </a:rPr>
                <a:t>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653744"/>
            <a:ext cx="5257800" cy="1708781"/>
          </a:xfrm>
          <a:prstGeom prst="rect">
            <a:avLst/>
          </a:prstGeom>
          <a:solidFill>
            <a:schemeClr val="accent4">
              <a:lumMod val="75000"/>
            </a:schemeClr>
          </a:solidFill>
          <a:ln>
            <a:noFill/>
          </a:ln>
        </p:spPr>
        <p:txBody>
          <a:bodyPr anchor="ctr" anchorCtr="0">
            <a:noAutofit/>
          </a:bodyPr>
          <a:lstStyle/>
          <a:p>
            <a:r>
              <a:rPr lang="en-US" altLang="en-US" sz="3200" dirty="0">
                <a:solidFill>
                  <a:schemeClr val="bg1"/>
                </a:solidFill>
                <a:ea typeface="+mn-ea"/>
                <a:cs typeface="Arial" panose="020B0604020202020204" pitchFamily="34" charset="0"/>
              </a:rPr>
              <a:t>Session </a:t>
            </a:r>
            <a:r>
              <a:rPr lang="en-US" altLang="en-US" sz="3200" dirty="0" smtClean="0">
                <a:solidFill>
                  <a:schemeClr val="bg1"/>
                </a:solidFill>
                <a:ea typeface="+mn-ea"/>
                <a:cs typeface="Arial" panose="020B0604020202020204" pitchFamily="34" charset="0"/>
              </a:rPr>
              <a:t>8</a:t>
            </a:r>
            <a:r>
              <a:rPr lang="en-US" altLang="en-US" sz="3200" dirty="0">
                <a:solidFill>
                  <a:schemeClr val="bg1"/>
                </a:solidFill>
                <a:ea typeface="+mn-ea"/>
                <a:cs typeface="Arial" panose="020B0604020202020204" pitchFamily="34" charset="0"/>
              </a:rPr>
              <a:t/>
            </a:r>
            <a:br>
              <a:rPr lang="en-US" altLang="en-US" sz="3200" dirty="0">
                <a:solidFill>
                  <a:schemeClr val="bg1"/>
                </a:solidFill>
                <a:ea typeface="+mn-ea"/>
                <a:cs typeface="Arial" panose="020B0604020202020204" pitchFamily="34" charset="0"/>
              </a:rPr>
            </a:br>
            <a:r>
              <a:rPr lang="en-US" altLang="en-US" sz="3200" dirty="0" smtClean="0">
                <a:solidFill>
                  <a:srgbClr val="FFE23C"/>
                </a:solidFill>
              </a:rPr>
              <a:t>EAFm</a:t>
            </a:r>
            <a:r>
              <a:rPr lang="en-US" altLang="en-US" sz="3200" dirty="0" smtClean="0">
                <a:solidFill>
                  <a:schemeClr val="bg1"/>
                </a:solidFill>
              </a:rPr>
              <a:t> Startup </a:t>
            </a:r>
            <a:r>
              <a:rPr lang="en-US" altLang="en-US" sz="3200" dirty="0">
                <a:solidFill>
                  <a:schemeClr val="bg1"/>
                </a:solidFill>
              </a:rPr>
              <a:t>A: Preparing for </a:t>
            </a:r>
            <a:r>
              <a:rPr lang="en-US" altLang="en-US" sz="3200" dirty="0" smtClean="0">
                <a:solidFill>
                  <a:schemeClr val="bg1"/>
                </a:solidFill>
              </a:rPr>
              <a:t>EAFm</a:t>
            </a:r>
            <a:endParaRPr lang="en-US" altLang="en-US" sz="3200" dirty="0">
              <a:solidFill>
                <a:schemeClr val="bg1"/>
              </a:solidFill>
              <a:ea typeface="+mn-ea"/>
              <a:cs typeface="Arial" panose="020B0604020202020204" pitchFamily="34" charset="0"/>
            </a:endParaRP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val="0"/>
              </a:ext>
            </a:extLst>
          </a:blip>
          <a:srcRect l="-397" t="33136" r="397" b="1347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591"/>
            <a:ext cx="9144000" cy="1233376"/>
          </a:xfrm>
          <a:solidFill>
            <a:schemeClr val="bg1"/>
          </a:solidFill>
        </p:spPr>
        <p:txBody>
          <a:bodyPr/>
          <a:lstStyle/>
          <a:p>
            <a:r>
              <a:rPr lang="en-US" altLang="en-US" dirty="0" smtClean="0"/>
              <a:t>   Stakeholder analysis </a:t>
            </a:r>
            <a:endParaRPr lang="en-GB" dirty="0"/>
          </a:p>
        </p:txBody>
      </p:sp>
      <p:sp>
        <p:nvSpPr>
          <p:cNvPr id="25" name="Content Placeholder 24"/>
          <p:cNvSpPr>
            <a:spLocks noGrp="1"/>
          </p:cNvSpPr>
          <p:nvPr>
            <p:ph idx="1"/>
          </p:nvPr>
        </p:nvSpPr>
        <p:spPr>
          <a:xfrm>
            <a:off x="361374" y="1287200"/>
            <a:ext cx="8358573" cy="1354495"/>
          </a:xfrm>
        </p:spPr>
        <p:txBody>
          <a:bodyPr>
            <a:normAutofit/>
          </a:bodyPr>
          <a:lstStyle/>
          <a:p>
            <a:pPr marL="0" indent="0">
              <a:buNone/>
            </a:pPr>
            <a:r>
              <a:rPr lang="en-GB" altLang="en-US" sz="2400" b="1" dirty="0" smtClean="0"/>
              <a:t>Importance: </a:t>
            </a:r>
            <a:r>
              <a:rPr lang="en-GB" altLang="en-US" sz="2400" dirty="0" smtClean="0"/>
              <a:t>how important a stakeholder is for EAFm process</a:t>
            </a:r>
          </a:p>
          <a:p>
            <a:pPr marL="0" indent="0">
              <a:buNone/>
            </a:pPr>
            <a:r>
              <a:rPr lang="en-GB" altLang="en-US" sz="2400" b="1" dirty="0" smtClean="0"/>
              <a:t>Influence: </a:t>
            </a:r>
            <a:r>
              <a:rPr lang="en-GB" altLang="en-US" sz="2400" dirty="0" smtClean="0"/>
              <a:t>how much influence (power) a stakeholder has over EAFm process</a:t>
            </a:r>
            <a:endParaRPr lang="en-AU" altLang="en-US" sz="2400" dirty="0" smtClean="0"/>
          </a:p>
          <a:p>
            <a:endParaRPr lang="en-GB" sz="2400"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10</a:t>
            </a:fld>
            <a:endParaRPr lang="en-GB" dirty="0"/>
          </a:p>
        </p:txBody>
      </p:sp>
      <p:sp>
        <p:nvSpPr>
          <p:cNvPr id="29" name="TextBox 1"/>
          <p:cNvSpPr txBox="1">
            <a:spLocks noChangeArrowheads="1"/>
          </p:cNvSpPr>
          <p:nvPr/>
        </p:nvSpPr>
        <p:spPr bwMode="auto">
          <a:xfrm>
            <a:off x="615040" y="3801304"/>
            <a:ext cx="16759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400" b="1" dirty="0" smtClean="0">
                <a:solidFill>
                  <a:schemeClr val="accent1">
                    <a:lumMod val="75000"/>
                  </a:schemeClr>
                </a:solidFill>
                <a:latin typeface="+mn-lt"/>
              </a:rPr>
              <a:t>2 x 2 </a:t>
            </a:r>
            <a:r>
              <a:rPr lang="en-AU" altLang="en-US" sz="2400" b="1" dirty="0">
                <a:solidFill>
                  <a:schemeClr val="accent1">
                    <a:lumMod val="75000"/>
                  </a:schemeClr>
                </a:solidFill>
                <a:latin typeface="+mn-lt"/>
              </a:rPr>
              <a:t>matrix</a:t>
            </a:r>
            <a:endParaRPr lang="en-AU" altLang="en-US" b="1" dirty="0">
              <a:solidFill>
                <a:schemeClr val="accent1">
                  <a:lumMod val="75000"/>
                </a:schemeClr>
              </a:solidFill>
              <a:latin typeface="+mn-lt"/>
            </a:endParaRPr>
          </a:p>
        </p:txBody>
      </p:sp>
      <p:pic>
        <p:nvPicPr>
          <p:cNvPr id="30" name="Picture 26" descr="importanc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8275" y="2307265"/>
            <a:ext cx="5574345" cy="381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637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591"/>
            <a:ext cx="9144000" cy="1233376"/>
          </a:xfrm>
          <a:solidFill>
            <a:schemeClr val="bg1"/>
          </a:solidFill>
        </p:spPr>
        <p:txBody>
          <a:bodyPr/>
          <a:lstStyle/>
          <a:p>
            <a:r>
              <a:rPr lang="en-US" altLang="en-US" dirty="0" smtClean="0"/>
              <a:t>   Prioritizing stakeholders </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574521106"/>
              </p:ext>
            </p:extLst>
          </p:nvPr>
        </p:nvGraphicFramePr>
        <p:xfrm>
          <a:off x="242888" y="1125538"/>
          <a:ext cx="8659812" cy="5082219"/>
        </p:xfrm>
        <a:graphic>
          <a:graphicData uri="http://schemas.openxmlformats.org/drawingml/2006/table">
            <a:tbl>
              <a:tblPr>
                <a:tableStyleId>{5C22544A-7EE6-4342-B048-85BDC9FD1C3A}</a:tableStyleId>
              </a:tblPr>
              <a:tblGrid>
                <a:gridCol w="4275801"/>
                <a:gridCol w="4384011"/>
              </a:tblGrid>
              <a:tr h="538983">
                <a:tc>
                  <a:txBody>
                    <a:bodyPr/>
                    <a:lstStyle/>
                    <a:p>
                      <a:pPr algn="ctr">
                        <a:spcAft>
                          <a:spcPts val="0"/>
                        </a:spcAft>
                      </a:pPr>
                      <a:r>
                        <a:rPr lang="en-GB" sz="1800" b="1" kern="1200" dirty="0">
                          <a:solidFill>
                            <a:schemeClr val="dk1"/>
                          </a:solidFill>
                          <a:effectLst/>
                          <a:latin typeface="+mn-lt"/>
                          <a:ea typeface="+mn-ea"/>
                          <a:cs typeface="+mn-cs"/>
                        </a:rPr>
                        <a:t>High </a:t>
                      </a:r>
                      <a:r>
                        <a:rPr lang="en-GB" sz="1800" b="1" kern="1200" dirty="0" smtClean="0">
                          <a:solidFill>
                            <a:schemeClr val="dk1"/>
                          </a:solidFill>
                          <a:effectLst/>
                          <a:latin typeface="+mn-lt"/>
                          <a:ea typeface="+mn-ea"/>
                          <a:cs typeface="+mn-cs"/>
                        </a:rPr>
                        <a:t>Importance &amp; </a:t>
                      </a:r>
                    </a:p>
                    <a:p>
                      <a:pPr algn="ctr">
                        <a:spcAft>
                          <a:spcPts val="0"/>
                        </a:spcAft>
                      </a:pPr>
                      <a:r>
                        <a:rPr lang="en-GB" sz="1800" b="1" kern="1200" dirty="0" smtClean="0">
                          <a:solidFill>
                            <a:schemeClr val="dk1"/>
                          </a:solidFill>
                          <a:effectLst/>
                          <a:latin typeface="+mn-lt"/>
                          <a:ea typeface="+mn-ea"/>
                          <a:cs typeface="+mn-cs"/>
                        </a:rPr>
                        <a:t>Low </a:t>
                      </a:r>
                      <a:r>
                        <a:rPr lang="en-GB" sz="1800" b="1" kern="1200" dirty="0">
                          <a:solidFill>
                            <a:schemeClr val="dk1"/>
                          </a:solidFill>
                          <a:effectLst/>
                          <a:latin typeface="+mn-lt"/>
                          <a:ea typeface="+mn-ea"/>
                          <a:cs typeface="+mn-cs"/>
                        </a:rPr>
                        <a:t>Influence</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spcAft>
                          <a:spcPts val="0"/>
                        </a:spcAft>
                      </a:pPr>
                      <a:r>
                        <a:rPr lang="en-GB" sz="1800" b="1" kern="1200" dirty="0">
                          <a:solidFill>
                            <a:schemeClr val="dk1"/>
                          </a:solidFill>
                          <a:effectLst/>
                          <a:latin typeface="+mn-lt"/>
                          <a:ea typeface="+mn-ea"/>
                          <a:cs typeface="+mn-cs"/>
                        </a:rPr>
                        <a:t>High </a:t>
                      </a:r>
                      <a:r>
                        <a:rPr lang="en-GB" sz="1800" b="1" kern="1200" dirty="0" smtClean="0">
                          <a:solidFill>
                            <a:schemeClr val="dk1"/>
                          </a:solidFill>
                          <a:effectLst/>
                          <a:latin typeface="+mn-lt"/>
                          <a:ea typeface="+mn-ea"/>
                          <a:cs typeface="+mn-cs"/>
                        </a:rPr>
                        <a:t>Importance &amp; </a:t>
                      </a:r>
                    </a:p>
                    <a:p>
                      <a:pPr marL="0" algn="ctr" defTabSz="914400" rtl="0" eaLnBrk="1" latinLnBrk="0" hangingPunct="1">
                        <a:spcAft>
                          <a:spcPts val="0"/>
                        </a:spcAft>
                      </a:pPr>
                      <a:r>
                        <a:rPr lang="en-GB" sz="1800" b="1" kern="1200" dirty="0" smtClean="0">
                          <a:solidFill>
                            <a:schemeClr val="dk1"/>
                          </a:solidFill>
                          <a:effectLst/>
                          <a:latin typeface="+mn-lt"/>
                          <a:ea typeface="+mn-ea"/>
                          <a:cs typeface="+mn-cs"/>
                        </a:rPr>
                        <a:t>High </a:t>
                      </a:r>
                      <a:r>
                        <a:rPr lang="en-GB" sz="1800" b="1" kern="1200" dirty="0">
                          <a:solidFill>
                            <a:schemeClr val="dk1"/>
                          </a:solidFill>
                          <a:effectLst/>
                          <a:latin typeface="+mn-lt"/>
                          <a:ea typeface="+mn-ea"/>
                          <a:cs typeface="+mn-cs"/>
                        </a:rPr>
                        <a:t>Influence</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004687">
                <a:tc>
                  <a:txBody>
                    <a:bodyPr/>
                    <a:lstStyle/>
                    <a:p>
                      <a:pPr lvl="0" algn="ctr"/>
                      <a:r>
                        <a:rPr lang="en-GB" sz="2400" b="1" dirty="0" smtClean="0">
                          <a:latin typeface="+mn-lt"/>
                        </a:rPr>
                        <a:t>Need</a:t>
                      </a:r>
                      <a:r>
                        <a:rPr lang="en-GB" sz="2400" b="1" baseline="0" dirty="0" smtClean="0">
                          <a:latin typeface="+mn-lt"/>
                        </a:rPr>
                        <a:t> to be represented</a:t>
                      </a:r>
                      <a:endParaRPr lang="en-GB" sz="2400" b="1" dirty="0" smtClean="0">
                        <a:latin typeface="+mn-lt"/>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00"/>
                    </a:solidFill>
                  </a:tcPr>
                </a:tc>
                <a:tc>
                  <a:txBody>
                    <a:bodyPr/>
                    <a:lstStyle/>
                    <a:p>
                      <a:pPr lvl="0" algn="ctr">
                        <a:spcAft>
                          <a:spcPts val="0"/>
                        </a:spcAft>
                      </a:pPr>
                      <a:endParaRPr lang="en-GB" sz="2400" dirty="0" smtClean="0">
                        <a:effectLst/>
                        <a:latin typeface="+mn-lt"/>
                      </a:endParaRPr>
                    </a:p>
                    <a:p>
                      <a:pPr lvl="0" algn="ctr">
                        <a:spcAft>
                          <a:spcPts val="0"/>
                        </a:spcAft>
                      </a:pPr>
                      <a:r>
                        <a:rPr lang="en-GB" sz="2800" b="1" dirty="0" smtClean="0">
                          <a:solidFill>
                            <a:schemeClr val="bg1">
                              <a:lumMod val="95000"/>
                            </a:schemeClr>
                          </a:solidFill>
                          <a:effectLst/>
                          <a:latin typeface="+mn-lt"/>
                        </a:rPr>
                        <a:t>K</a:t>
                      </a:r>
                      <a:r>
                        <a:rPr lang="en-GB" sz="2800" b="1" dirty="0" smtClean="0">
                          <a:solidFill>
                            <a:schemeClr val="bg1">
                              <a:lumMod val="95000"/>
                            </a:schemeClr>
                          </a:solidFill>
                          <a:latin typeface="+mn-lt"/>
                        </a:rPr>
                        <a:t>ey stakeholders for EAFm</a:t>
                      </a:r>
                    </a:p>
                    <a:p>
                      <a:pPr lvl="0" algn="ctr">
                        <a:spcAft>
                          <a:spcPts val="0"/>
                        </a:spcAft>
                      </a:pPr>
                      <a:endParaRPr lang="en-GB" sz="2800" b="1" dirty="0" smtClean="0">
                        <a:solidFill>
                          <a:schemeClr val="bg1">
                            <a:lumMod val="95000"/>
                          </a:schemeClr>
                        </a:solidFill>
                        <a:latin typeface="+mn-lt"/>
                      </a:endParaRPr>
                    </a:p>
                    <a:p>
                      <a:pPr lvl="0" algn="ctr">
                        <a:spcAft>
                          <a:spcPts val="0"/>
                        </a:spcAft>
                      </a:pPr>
                      <a:r>
                        <a:rPr lang="en-GB" sz="2800" b="1" dirty="0" smtClean="0">
                          <a:solidFill>
                            <a:schemeClr val="bg1">
                              <a:lumMod val="95000"/>
                            </a:schemeClr>
                          </a:solidFill>
                          <a:latin typeface="+mn-lt"/>
                        </a:rPr>
                        <a:t>Need to be included in the key stakeholder group</a:t>
                      </a:r>
                    </a:p>
                    <a:p>
                      <a:pPr lvl="0" algn="ctr">
                        <a:spcAft>
                          <a:spcPts val="0"/>
                        </a:spcAft>
                      </a:pPr>
                      <a:r>
                        <a:rPr lang="en-GB" sz="2400" dirty="0" smtClean="0">
                          <a:latin typeface="+mn-lt"/>
                        </a:rPr>
                        <a:t> </a:t>
                      </a:r>
                      <a:endParaRPr lang="en-GB" sz="2400" dirty="0">
                        <a:effectLst/>
                        <a:latin typeface="+mn-lt"/>
                        <a:ea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0000"/>
                    </a:solidFill>
                  </a:tcPr>
                </a:tc>
              </a:tr>
              <a:tr h="1681457">
                <a:tc>
                  <a:txBody>
                    <a:bodyPr/>
                    <a:lstStyle/>
                    <a:p>
                      <a:pPr lvl="0" algn="ctr">
                        <a:spcAft>
                          <a:spcPts val="0"/>
                        </a:spcAft>
                      </a:pPr>
                      <a:r>
                        <a:rPr lang="en-GB" sz="2400" b="1" dirty="0" smtClean="0">
                          <a:solidFill>
                            <a:schemeClr val="bg1"/>
                          </a:solidFill>
                          <a:latin typeface="+mn-lt"/>
                        </a:rPr>
                        <a:t>Not likely to be</a:t>
                      </a:r>
                      <a:r>
                        <a:rPr lang="en-GB" sz="2400" b="1" baseline="0" dirty="0" smtClean="0">
                          <a:solidFill>
                            <a:schemeClr val="bg1"/>
                          </a:solidFill>
                          <a:latin typeface="+mn-lt"/>
                        </a:rPr>
                        <a:t> </a:t>
                      </a:r>
                      <a:r>
                        <a:rPr lang="en-GB" sz="2400" b="1" dirty="0" smtClean="0">
                          <a:solidFill>
                            <a:schemeClr val="bg1"/>
                          </a:solidFill>
                          <a:latin typeface="+mn-lt"/>
                        </a:rPr>
                        <a:t>interested</a:t>
                      </a:r>
                      <a:endParaRPr lang="en-GB" sz="2400" b="1" dirty="0">
                        <a:solidFill>
                          <a:schemeClr val="bg1"/>
                        </a:solidFill>
                        <a:effectLst/>
                        <a:latin typeface="+mn-lt"/>
                        <a:ea typeface="Times New Roman"/>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B050"/>
                    </a:solidFill>
                  </a:tcPr>
                </a:tc>
                <a:tc>
                  <a:txBody>
                    <a:bodyPr/>
                    <a:lstStyle/>
                    <a:p>
                      <a:pPr lvl="0" algn="ctr">
                        <a:spcAft>
                          <a:spcPts val="0"/>
                        </a:spcAft>
                      </a:pPr>
                      <a:r>
                        <a:rPr lang="en-GB" sz="2400" b="1" dirty="0" smtClean="0">
                          <a:latin typeface="+mn-lt"/>
                        </a:rPr>
                        <a:t>Need to get them to ‘buy in’ into EAFm process,’</a:t>
                      </a: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r>
              <a:tr h="413722">
                <a:tc>
                  <a:txBody>
                    <a:bodyPr/>
                    <a:lstStyle/>
                    <a:p>
                      <a:pPr algn="ctr">
                        <a:spcAft>
                          <a:spcPts val="0"/>
                        </a:spcAft>
                      </a:pPr>
                      <a:r>
                        <a:rPr lang="en-GB" sz="1800" b="1" dirty="0" smtClean="0">
                          <a:effectLst/>
                          <a:latin typeface="+mn-lt"/>
                        </a:rPr>
                        <a:t>Low Importance</a:t>
                      </a:r>
                      <a:r>
                        <a:rPr lang="en-GB" sz="1800" b="1" baseline="0" dirty="0" smtClean="0">
                          <a:effectLst/>
                          <a:latin typeface="+mn-lt"/>
                        </a:rPr>
                        <a:t> </a:t>
                      </a:r>
                      <a:r>
                        <a:rPr lang="en-GB" sz="1800" b="1" dirty="0" smtClean="0">
                          <a:effectLst/>
                          <a:latin typeface="+mn-lt"/>
                        </a:rPr>
                        <a:t>&amp;</a:t>
                      </a:r>
                      <a:r>
                        <a:rPr lang="en-GB" sz="1800" b="1" baseline="0" dirty="0" smtClean="0">
                          <a:effectLst/>
                          <a:latin typeface="+mn-lt"/>
                        </a:rPr>
                        <a:t> </a:t>
                      </a:r>
                      <a:r>
                        <a:rPr lang="en-GB" sz="1800" b="1" dirty="0" smtClean="0">
                          <a:effectLst/>
                          <a:latin typeface="+mn-lt"/>
                        </a:rPr>
                        <a:t>Low </a:t>
                      </a:r>
                      <a:r>
                        <a:rPr lang="en-GB" sz="1800" b="1" dirty="0">
                          <a:effectLst/>
                          <a:latin typeface="+mn-lt"/>
                        </a:rPr>
                        <a:t>Influence</a:t>
                      </a:r>
                      <a:endParaRPr lang="en-GB" sz="1800" b="1" dirty="0">
                        <a:effectLst/>
                        <a:latin typeface="+mn-lt"/>
                        <a:ea typeface="Times New Roman"/>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spcBef>
                          <a:spcPts val="1200"/>
                        </a:spcBef>
                        <a:spcAft>
                          <a:spcPts val="0"/>
                        </a:spcAft>
                      </a:pPr>
                      <a:r>
                        <a:rPr lang="en-GB" sz="1800" b="1" kern="1200" dirty="0" smtClean="0">
                          <a:solidFill>
                            <a:schemeClr val="dk1"/>
                          </a:solidFill>
                          <a:effectLst/>
                          <a:latin typeface="+mn-lt"/>
                          <a:ea typeface="+mn-ea"/>
                          <a:cs typeface="+mn-cs"/>
                        </a:rPr>
                        <a:t>Low Importance &amp; High </a:t>
                      </a:r>
                      <a:r>
                        <a:rPr lang="en-GB" sz="1800" b="1" kern="1200" dirty="0">
                          <a:solidFill>
                            <a:schemeClr val="dk1"/>
                          </a:solidFill>
                          <a:effectLst/>
                          <a:latin typeface="+mn-lt"/>
                          <a:ea typeface="+mn-ea"/>
                          <a:cs typeface="+mn-cs"/>
                        </a:rPr>
                        <a:t>Influence</a:t>
                      </a: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266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628650" y="1542440"/>
            <a:ext cx="7886700" cy="753473"/>
          </a:xfrm>
        </p:spPr>
        <p:txBody>
          <a:bodyPr>
            <a:normAutofit fontScale="90000"/>
          </a:bodyPr>
          <a:lstStyle/>
          <a:p>
            <a:r>
              <a:rPr lang="en-US" altLang="en-US" dirty="0" smtClean="0"/>
              <a:t>Activity:</a:t>
            </a:r>
            <a:br>
              <a:rPr lang="en-US" altLang="en-US" dirty="0" smtClean="0"/>
            </a:br>
            <a:r>
              <a:rPr lang="en-US" altLang="en-US" dirty="0" smtClean="0"/>
              <a:t>In your groups</a:t>
            </a:r>
            <a:endParaRPr lang="en-US" altLang="en-US" dirty="0"/>
          </a:p>
        </p:txBody>
      </p:sp>
      <p:sp>
        <p:nvSpPr>
          <p:cNvPr id="7" name="Content Placeholder 6"/>
          <p:cNvSpPr>
            <a:spLocks noGrp="1"/>
          </p:cNvSpPr>
          <p:nvPr>
            <p:ph idx="1"/>
          </p:nvPr>
        </p:nvSpPr>
        <p:spPr>
          <a:xfrm>
            <a:off x="628650" y="2498651"/>
            <a:ext cx="7886700" cy="3916437"/>
          </a:xfrm>
        </p:spPr>
        <p:txBody>
          <a:bodyPr>
            <a:normAutofit fontScale="92500" lnSpcReduction="10000"/>
          </a:bodyPr>
          <a:lstStyle/>
          <a:p>
            <a:pPr marL="514350" indent="-514350">
              <a:buFont typeface="+mj-lt"/>
              <a:buAutoNum type="arabicPeriod"/>
            </a:pPr>
            <a:r>
              <a:rPr lang="en-GB" dirty="0" smtClean="0"/>
              <a:t>List ALL possible FMU stakeholders. Write each stakeholder on a  different card</a:t>
            </a:r>
          </a:p>
          <a:p>
            <a:pPr marL="514350" indent="-514350">
              <a:buFont typeface="+mj-lt"/>
              <a:buAutoNum type="arabicPeriod"/>
            </a:pPr>
            <a:r>
              <a:rPr lang="en-GB" dirty="0" smtClean="0"/>
              <a:t>Draw a 2 x 2 matrix with “Importance” on the Y axis and “Influence” on the X axis</a:t>
            </a:r>
          </a:p>
          <a:p>
            <a:pPr marL="514350" indent="-514350">
              <a:buFont typeface="+mj-lt"/>
              <a:buAutoNum type="arabicPeriod"/>
            </a:pPr>
            <a:r>
              <a:rPr lang="en-GB" dirty="0" smtClean="0"/>
              <a:t>Plot each stakeholder card onto one of the 4 boxes. You can move cards as you discuss</a:t>
            </a:r>
          </a:p>
          <a:p>
            <a:pPr marL="0" indent="0">
              <a:buNone/>
            </a:pPr>
            <a:endParaRPr lang="en-GB" dirty="0" smtClean="0"/>
          </a:p>
          <a:p>
            <a:pPr marL="0" indent="0">
              <a:buNone/>
            </a:pPr>
            <a:r>
              <a:rPr lang="en-GB" dirty="0" smtClean="0"/>
              <a:t>Based on </a:t>
            </a:r>
            <a:r>
              <a:rPr lang="en-GB" b="1" dirty="0" smtClean="0"/>
              <a:t>how important </a:t>
            </a:r>
            <a:r>
              <a:rPr lang="en-GB" dirty="0" smtClean="0"/>
              <a:t>each stakeholder is for the EAFm process and </a:t>
            </a:r>
            <a:r>
              <a:rPr lang="en-GB" b="1" dirty="0"/>
              <a:t>how much influence (power) </a:t>
            </a:r>
            <a:r>
              <a:rPr lang="en-GB" dirty="0" smtClean="0"/>
              <a:t>each has over/in the EAFm process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spTree>
    <p:extLst>
      <p:ext uri="{BB962C8B-B14F-4D97-AF65-F5344CB8AC3E}">
        <p14:creationId xmlns:p14="http://schemas.microsoft.com/office/powerpoint/2010/main" val="4000680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488551"/>
            <a:ext cx="8172450" cy="753473"/>
          </a:xfrm>
        </p:spPr>
        <p:txBody>
          <a:bodyPr>
            <a:normAutofit/>
          </a:bodyPr>
          <a:lstStyle/>
          <a:p>
            <a:r>
              <a:rPr lang="en-US" altLang="en-US" dirty="0" smtClean="0"/>
              <a:t>Venn Diagram</a:t>
            </a:r>
            <a:endParaRPr lang="en-GB" dirty="0"/>
          </a:p>
        </p:txBody>
      </p:sp>
      <p:sp>
        <p:nvSpPr>
          <p:cNvPr id="3" name="Content Placeholder 2"/>
          <p:cNvSpPr>
            <a:spLocks noGrp="1"/>
          </p:cNvSpPr>
          <p:nvPr>
            <p:ph idx="1"/>
          </p:nvPr>
        </p:nvSpPr>
        <p:spPr>
          <a:xfrm>
            <a:off x="190501" y="2331719"/>
            <a:ext cx="8778874" cy="3845243"/>
          </a:xfrm>
        </p:spPr>
        <p:txBody>
          <a:bodyPr>
            <a:normAutofit fontScale="92500" lnSpcReduction="10000"/>
          </a:bodyPr>
          <a:lstStyle/>
          <a:p>
            <a:pPr marL="0" indent="0">
              <a:buNone/>
            </a:pPr>
            <a:r>
              <a:rPr lang="en-GB" b="1" dirty="0" smtClean="0"/>
              <a:t>Useful for describing </a:t>
            </a:r>
            <a:r>
              <a:rPr lang="en-GB" b="1" u="sng" dirty="0" smtClean="0">
                <a:solidFill>
                  <a:schemeClr val="accent1">
                    <a:lumMod val="75000"/>
                  </a:schemeClr>
                </a:solidFill>
              </a:rPr>
              <a:t>relationships</a:t>
            </a:r>
            <a:r>
              <a:rPr lang="en-GB" b="1" dirty="0" smtClean="0"/>
              <a:t> as part of institutional analysis</a:t>
            </a:r>
          </a:p>
          <a:p>
            <a:r>
              <a:rPr lang="en-GB" dirty="0" smtClean="0"/>
              <a:t>Dimension 1 = Size of circle (importance)</a:t>
            </a:r>
          </a:p>
          <a:p>
            <a:r>
              <a:rPr lang="en-GB" dirty="0" smtClean="0"/>
              <a:t>Dimension 2 = Proximity of circle (frequency of contact)</a:t>
            </a:r>
          </a:p>
          <a:p>
            <a:pPr marL="0" indent="0">
              <a:buNone/>
            </a:pPr>
            <a:endParaRPr lang="en-GB" dirty="0"/>
          </a:p>
          <a:p>
            <a:pPr marL="0" indent="0">
              <a:buNone/>
            </a:pPr>
            <a:r>
              <a:rPr lang="en-GB" dirty="0" smtClean="0"/>
              <a:t>Separate circles = no contact</a:t>
            </a:r>
          </a:p>
          <a:p>
            <a:pPr marL="0" indent="0">
              <a:buNone/>
            </a:pPr>
            <a:r>
              <a:rPr lang="en-GB" dirty="0" smtClean="0"/>
              <a:t>Touching circles = information passes between institutions</a:t>
            </a:r>
          </a:p>
          <a:p>
            <a:pPr marL="0" indent="0">
              <a:buNone/>
            </a:pPr>
            <a:r>
              <a:rPr lang="en-GB" dirty="0" smtClean="0"/>
              <a:t>Small overlap     = some cooperation in decision-making</a:t>
            </a:r>
          </a:p>
          <a:p>
            <a:pPr marL="0" indent="0">
              <a:buNone/>
            </a:pPr>
            <a:r>
              <a:rPr lang="en-GB" dirty="0" smtClean="0"/>
              <a:t>Large overlap     = considerable cooperation in decision-making</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Tree>
    <p:extLst>
      <p:ext uri="{BB962C8B-B14F-4D97-AF65-F5344CB8AC3E}">
        <p14:creationId xmlns:p14="http://schemas.microsoft.com/office/powerpoint/2010/main" val="2516053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9"/>
          <p:cNvSpPr>
            <a:spLocks noChangeArrowheads="1"/>
          </p:cNvSpPr>
          <p:nvPr/>
        </p:nvSpPr>
        <p:spPr bwMode="auto">
          <a:xfrm>
            <a:off x="6603341" y="4064797"/>
            <a:ext cx="1184085" cy="1148206"/>
          </a:xfrm>
          <a:prstGeom prst="ellipse">
            <a:avLst/>
          </a:prstGeom>
          <a:solidFill>
            <a:srgbClr val="FF99CC"/>
          </a:solidFill>
          <a:ln w="9525">
            <a:solidFill>
              <a:srgbClr val="000000"/>
            </a:solidFill>
            <a:round/>
            <a:headEnd/>
            <a:tailEnd/>
          </a:ln>
        </p:spPr>
        <p:txBody>
          <a:bodyPr lIns="57148" tIns="28574" rIns="57148" bIns="28574" anchor="ctr"/>
          <a:lstStyle/>
          <a:p>
            <a:pPr algn="ctr">
              <a:spcAft>
                <a:spcPts val="629"/>
              </a:spcAft>
            </a:pPr>
            <a:r>
              <a:rPr lang="en-GB" altLang="en-US" sz="1600" dirty="0">
                <a:cs typeface="Arial" panose="020B0604020202020204" pitchFamily="34" charset="0"/>
              </a:rPr>
              <a:t>POLICE</a:t>
            </a:r>
          </a:p>
        </p:txBody>
      </p:sp>
      <p:sp>
        <p:nvSpPr>
          <p:cNvPr id="33" name="Rectangle 32"/>
          <p:cNvSpPr/>
          <p:nvPr/>
        </p:nvSpPr>
        <p:spPr>
          <a:xfrm>
            <a:off x="-13166" y="-30182"/>
            <a:ext cx="9157166" cy="4150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2" name="Oval 14"/>
          <p:cNvSpPr>
            <a:spLocks noChangeArrowheads="1"/>
          </p:cNvSpPr>
          <p:nvPr/>
        </p:nvSpPr>
        <p:spPr bwMode="auto">
          <a:xfrm>
            <a:off x="3938314" y="761953"/>
            <a:ext cx="1540304" cy="840243"/>
          </a:xfrm>
          <a:prstGeom prst="ellipse">
            <a:avLst/>
          </a:prstGeom>
          <a:solidFill>
            <a:schemeClr val="accent6">
              <a:lumMod val="20000"/>
              <a:lumOff val="80000"/>
            </a:schemeClr>
          </a:solidFill>
          <a:ln w="9525">
            <a:solidFill>
              <a:srgbClr val="000000"/>
            </a:solidFill>
            <a:round/>
            <a:headEnd/>
            <a:tailEnd/>
          </a:ln>
        </p:spPr>
        <p:txBody>
          <a:bodyPr lIns="57148" tIns="28574" rIns="57148" bIns="28574" anchor="ctr"/>
          <a:lstStyle/>
          <a:p>
            <a:pPr algn="ctr">
              <a:spcAft>
                <a:spcPts val="625"/>
              </a:spcAft>
              <a:defRPr/>
            </a:pPr>
            <a:r>
              <a:rPr lang="en-GB" sz="1200" dirty="0">
                <a:cs typeface="Myriad Pro"/>
              </a:rPr>
              <a:t>UNIVERSITIES</a:t>
            </a:r>
          </a:p>
        </p:txBody>
      </p:sp>
      <p:sp>
        <p:nvSpPr>
          <p:cNvPr id="23" name="Oval 14"/>
          <p:cNvSpPr>
            <a:spLocks noChangeArrowheads="1"/>
          </p:cNvSpPr>
          <p:nvPr/>
        </p:nvSpPr>
        <p:spPr bwMode="auto">
          <a:xfrm>
            <a:off x="4173098" y="1542245"/>
            <a:ext cx="1368873" cy="1047094"/>
          </a:xfrm>
          <a:prstGeom prst="ellipse">
            <a:avLst/>
          </a:prstGeom>
          <a:solidFill>
            <a:schemeClr val="accent6">
              <a:lumMod val="20000"/>
              <a:lumOff val="80000"/>
            </a:schemeClr>
          </a:solidFill>
          <a:ln w="9525">
            <a:solidFill>
              <a:srgbClr val="000000"/>
            </a:solidFill>
            <a:round/>
            <a:headEnd/>
            <a:tailEnd/>
          </a:ln>
        </p:spPr>
        <p:txBody>
          <a:bodyPr lIns="57148" tIns="28574" rIns="57148" bIns="28574" anchor="ctr"/>
          <a:lstStyle/>
          <a:p>
            <a:pPr algn="ctr">
              <a:spcAft>
                <a:spcPts val="625"/>
              </a:spcAft>
              <a:defRPr/>
            </a:pPr>
            <a:r>
              <a:rPr lang="en-GB" sz="1400" dirty="0" smtClean="0">
                <a:cs typeface="Myriad Pro"/>
              </a:rPr>
              <a:t>RESEARCH</a:t>
            </a:r>
            <a:endParaRPr lang="en-GB" sz="1400" dirty="0">
              <a:cs typeface="Myriad Pro"/>
            </a:endParaRPr>
          </a:p>
        </p:txBody>
      </p:sp>
      <p:sp>
        <p:nvSpPr>
          <p:cNvPr id="22" name="Oval 13"/>
          <p:cNvSpPr>
            <a:spLocks noChangeArrowheads="1"/>
          </p:cNvSpPr>
          <p:nvPr/>
        </p:nvSpPr>
        <p:spPr bwMode="auto">
          <a:xfrm>
            <a:off x="1956033" y="4780688"/>
            <a:ext cx="1735078" cy="1657415"/>
          </a:xfrm>
          <a:prstGeom prst="ellipse">
            <a:avLst/>
          </a:prstGeom>
          <a:solidFill>
            <a:schemeClr val="accent2">
              <a:lumMod val="60000"/>
              <a:lumOff val="40000"/>
            </a:schemeClr>
          </a:solidFill>
          <a:ln w="9525">
            <a:solidFill>
              <a:srgbClr val="000000"/>
            </a:solidFill>
            <a:round/>
            <a:headEnd/>
            <a:tailEnd/>
          </a:ln>
        </p:spPr>
        <p:txBody>
          <a:bodyPr lIns="57148" tIns="28574" rIns="57148" bIns="28574" anchor="ctr"/>
          <a:lstStyle/>
          <a:p>
            <a:pPr algn="ctr"/>
            <a:r>
              <a:rPr lang="en-GB" altLang="en-US" dirty="0" smtClean="0">
                <a:cs typeface="Arial" panose="020B0604020202020204" pitchFamily="34" charset="0"/>
              </a:rPr>
              <a:t>LOCAL PLANNING </a:t>
            </a:r>
            <a:r>
              <a:rPr lang="en-GB" altLang="en-US" dirty="0">
                <a:cs typeface="Arial" panose="020B0604020202020204" pitchFamily="34" charset="0"/>
              </a:rPr>
              <a:t>DEPT</a:t>
            </a:r>
            <a:endParaRPr lang="en-US" altLang="en-US" dirty="0">
              <a:cs typeface="Arial" panose="020B0604020202020204" pitchFamily="34" charset="0"/>
            </a:endParaRPr>
          </a:p>
        </p:txBody>
      </p:sp>
      <p:sp>
        <p:nvSpPr>
          <p:cNvPr id="38" name="Oval 12"/>
          <p:cNvSpPr>
            <a:spLocks noChangeArrowheads="1"/>
          </p:cNvSpPr>
          <p:nvPr/>
        </p:nvSpPr>
        <p:spPr bwMode="auto">
          <a:xfrm>
            <a:off x="7180012" y="2975911"/>
            <a:ext cx="1557985" cy="1397313"/>
          </a:xfrm>
          <a:prstGeom prst="ellipse">
            <a:avLst/>
          </a:prstGeom>
          <a:solidFill>
            <a:schemeClr val="accent1">
              <a:lumMod val="40000"/>
              <a:lumOff val="60000"/>
            </a:schemeClr>
          </a:solidFill>
          <a:ln w="9525">
            <a:solidFill>
              <a:srgbClr val="000000"/>
            </a:solidFill>
            <a:round/>
            <a:headEnd/>
            <a:tailEnd/>
          </a:ln>
        </p:spPr>
        <p:txBody>
          <a:bodyPr lIns="57148" tIns="28574" rIns="57148" bIns="28574" anchor="ctr"/>
          <a:lstStyle/>
          <a:p>
            <a:pPr algn="ctr">
              <a:spcAft>
                <a:spcPts val="629"/>
              </a:spcAft>
            </a:pPr>
            <a:r>
              <a:rPr lang="en-GB" altLang="en-US" sz="1050" dirty="0" smtClean="0">
                <a:cs typeface="Arial" panose="020B0604020202020204" pitchFamily="34" charset="0"/>
              </a:rPr>
              <a:t>INTERNATIONAL </a:t>
            </a:r>
          </a:p>
          <a:p>
            <a:pPr algn="ctr">
              <a:spcAft>
                <a:spcPts val="629"/>
              </a:spcAft>
            </a:pPr>
            <a:r>
              <a:rPr lang="en-GB" altLang="en-US" sz="1050" dirty="0" smtClean="0">
                <a:cs typeface="Arial" panose="020B0604020202020204" pitchFamily="34" charset="0"/>
              </a:rPr>
              <a:t>FUNDING</a:t>
            </a:r>
          </a:p>
          <a:p>
            <a:pPr algn="ctr">
              <a:spcAft>
                <a:spcPts val="629"/>
              </a:spcAft>
            </a:pPr>
            <a:r>
              <a:rPr lang="en-GB" altLang="en-US" sz="1100" b="1" dirty="0" smtClean="0">
                <a:cs typeface="Arial" panose="020B0604020202020204" pitchFamily="34" charset="0"/>
              </a:rPr>
              <a:t>FISHERIES</a:t>
            </a:r>
            <a:endParaRPr lang="en-US" altLang="en-US" sz="1100" b="1" dirty="0">
              <a:cs typeface="Arial" panose="020B0604020202020204" pitchFamily="34" charset="0"/>
            </a:endParaRPr>
          </a:p>
        </p:txBody>
      </p:sp>
      <p:sp>
        <p:nvSpPr>
          <p:cNvPr id="37" name="Oval 12"/>
          <p:cNvSpPr>
            <a:spLocks noChangeArrowheads="1"/>
          </p:cNvSpPr>
          <p:nvPr/>
        </p:nvSpPr>
        <p:spPr bwMode="auto">
          <a:xfrm>
            <a:off x="3458438" y="5247713"/>
            <a:ext cx="1467069" cy="1279301"/>
          </a:xfrm>
          <a:prstGeom prst="ellipse">
            <a:avLst/>
          </a:prstGeom>
          <a:solidFill>
            <a:schemeClr val="accent4">
              <a:lumMod val="75000"/>
            </a:schemeClr>
          </a:solidFill>
          <a:ln w="9525">
            <a:solidFill>
              <a:srgbClr val="000000"/>
            </a:solidFill>
            <a:round/>
            <a:headEnd/>
            <a:tailEnd/>
          </a:ln>
        </p:spPr>
        <p:txBody>
          <a:bodyPr lIns="57148" tIns="28574" rIns="57148" bIns="28574" anchor="ctr"/>
          <a:lstStyle/>
          <a:p>
            <a:pPr algn="ctr">
              <a:spcAft>
                <a:spcPts val="629"/>
              </a:spcAft>
            </a:pPr>
            <a:r>
              <a:rPr lang="en-GB" altLang="en-US" sz="1050" dirty="0" smtClean="0">
                <a:cs typeface="Arial" panose="020B0604020202020204" pitchFamily="34" charset="0"/>
              </a:rPr>
              <a:t>INTERNATIONAL </a:t>
            </a:r>
          </a:p>
          <a:p>
            <a:pPr algn="ctr">
              <a:spcAft>
                <a:spcPts val="629"/>
              </a:spcAft>
            </a:pPr>
            <a:r>
              <a:rPr lang="en-GB" altLang="en-US" sz="1050" dirty="0" smtClean="0">
                <a:cs typeface="Arial" panose="020B0604020202020204" pitchFamily="34" charset="0"/>
              </a:rPr>
              <a:t>FUNDING</a:t>
            </a:r>
          </a:p>
          <a:p>
            <a:pPr algn="ctr">
              <a:spcAft>
                <a:spcPts val="629"/>
              </a:spcAft>
            </a:pPr>
            <a:r>
              <a:rPr lang="en-GB" altLang="en-US" sz="1100" b="1" dirty="0" smtClean="0">
                <a:cs typeface="Arial" panose="020B0604020202020204" pitchFamily="34" charset="0"/>
              </a:rPr>
              <a:t>AGRICULTURE</a:t>
            </a:r>
            <a:endParaRPr lang="en-US" altLang="en-US" sz="1100" b="1" dirty="0">
              <a:cs typeface="Arial" panose="020B0604020202020204" pitchFamily="34" charset="0"/>
            </a:endParaRPr>
          </a:p>
        </p:txBody>
      </p:sp>
      <p:sp>
        <p:nvSpPr>
          <p:cNvPr id="36" name="Oval 12"/>
          <p:cNvSpPr>
            <a:spLocks noChangeArrowheads="1"/>
          </p:cNvSpPr>
          <p:nvPr/>
        </p:nvSpPr>
        <p:spPr bwMode="auto">
          <a:xfrm>
            <a:off x="181604" y="3782469"/>
            <a:ext cx="1467069" cy="1279301"/>
          </a:xfrm>
          <a:prstGeom prst="ellipse">
            <a:avLst/>
          </a:prstGeom>
          <a:solidFill>
            <a:schemeClr val="accent6">
              <a:lumMod val="60000"/>
              <a:lumOff val="40000"/>
            </a:schemeClr>
          </a:solidFill>
          <a:ln w="9525">
            <a:solidFill>
              <a:srgbClr val="000000"/>
            </a:solidFill>
            <a:round/>
            <a:headEnd/>
            <a:tailEnd/>
          </a:ln>
        </p:spPr>
        <p:txBody>
          <a:bodyPr lIns="57148" tIns="28574" rIns="57148" bIns="28574" anchor="ctr"/>
          <a:lstStyle/>
          <a:p>
            <a:pPr algn="ctr">
              <a:spcAft>
                <a:spcPts val="629"/>
              </a:spcAft>
            </a:pPr>
            <a:r>
              <a:rPr lang="en-GB" altLang="en-US" sz="1050" dirty="0" smtClean="0">
                <a:cs typeface="Arial" panose="020B0604020202020204" pitchFamily="34" charset="0"/>
              </a:rPr>
              <a:t>INTERNATIONAL </a:t>
            </a:r>
          </a:p>
          <a:p>
            <a:pPr algn="ctr">
              <a:spcAft>
                <a:spcPts val="629"/>
              </a:spcAft>
            </a:pPr>
            <a:r>
              <a:rPr lang="en-GB" altLang="en-US" sz="1050" dirty="0" smtClean="0">
                <a:cs typeface="Arial" panose="020B0604020202020204" pitchFamily="34" charset="0"/>
              </a:rPr>
              <a:t>FUNDING</a:t>
            </a:r>
          </a:p>
          <a:p>
            <a:pPr algn="ctr">
              <a:spcAft>
                <a:spcPts val="629"/>
              </a:spcAft>
            </a:pPr>
            <a:r>
              <a:rPr lang="en-GB" altLang="en-US" sz="1100" b="1" dirty="0" smtClean="0">
                <a:cs typeface="Arial" panose="020B0604020202020204" pitchFamily="34" charset="0"/>
              </a:rPr>
              <a:t>ENVIRONMENT</a:t>
            </a:r>
            <a:endParaRPr lang="en-US" altLang="en-US" sz="1100" b="1" dirty="0">
              <a:cs typeface="Arial" panose="020B0604020202020204" pitchFamily="34" charset="0"/>
            </a:endParaRPr>
          </a:p>
        </p:txBody>
      </p:sp>
      <p:sp>
        <p:nvSpPr>
          <p:cNvPr id="21" name="Oval 12"/>
          <p:cNvSpPr>
            <a:spLocks noChangeArrowheads="1"/>
          </p:cNvSpPr>
          <p:nvPr/>
        </p:nvSpPr>
        <p:spPr bwMode="auto">
          <a:xfrm>
            <a:off x="788389" y="606361"/>
            <a:ext cx="1467069" cy="1279301"/>
          </a:xfrm>
          <a:prstGeom prst="ellipse">
            <a:avLst/>
          </a:prstGeom>
          <a:solidFill>
            <a:srgbClr val="FF99CC"/>
          </a:solidFill>
          <a:ln w="9525">
            <a:solidFill>
              <a:srgbClr val="000000"/>
            </a:solidFill>
            <a:round/>
            <a:headEnd/>
            <a:tailEnd/>
          </a:ln>
        </p:spPr>
        <p:txBody>
          <a:bodyPr lIns="57148" tIns="28574" rIns="57148" bIns="28574" anchor="ctr"/>
          <a:lstStyle/>
          <a:p>
            <a:pPr algn="ctr"/>
            <a:r>
              <a:rPr lang="en-GB" altLang="en-US" sz="1050" dirty="0">
                <a:cs typeface="Arial" panose="020B0604020202020204" pitchFamily="34" charset="0"/>
              </a:rPr>
              <a:t>INTERNATIONAL </a:t>
            </a:r>
          </a:p>
          <a:p>
            <a:pPr algn="ctr"/>
            <a:r>
              <a:rPr lang="en-GB" altLang="en-US" sz="1050" dirty="0">
                <a:cs typeface="Arial" panose="020B0604020202020204" pitchFamily="34" charset="0"/>
              </a:rPr>
              <a:t>FUNDING</a:t>
            </a:r>
          </a:p>
          <a:p>
            <a:pPr algn="ctr"/>
            <a:r>
              <a:rPr lang="en-GB" altLang="en-US" sz="1600" b="1" dirty="0">
                <a:cs typeface="Arial" panose="020B0604020202020204" pitchFamily="34" charset="0"/>
              </a:rPr>
              <a:t>HEALTH</a:t>
            </a:r>
            <a:endParaRPr lang="en-US" altLang="en-US" sz="1600" b="1"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sp>
        <p:nvSpPr>
          <p:cNvPr id="13" name="Oval 3"/>
          <p:cNvSpPr>
            <a:spLocks noChangeArrowheads="1"/>
          </p:cNvSpPr>
          <p:nvPr/>
        </p:nvSpPr>
        <p:spPr bwMode="auto">
          <a:xfrm>
            <a:off x="2353891" y="1719997"/>
            <a:ext cx="2141679" cy="1625291"/>
          </a:xfrm>
          <a:prstGeom prst="ellipse">
            <a:avLst/>
          </a:prstGeom>
          <a:solidFill>
            <a:schemeClr val="accent2">
              <a:lumMod val="60000"/>
              <a:lumOff val="40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US" altLang="en-US" dirty="0">
                <a:latin typeface="+mn-lt"/>
              </a:rPr>
              <a:t>LOCAL COMMUNITY</a:t>
            </a:r>
          </a:p>
        </p:txBody>
      </p:sp>
      <p:sp>
        <p:nvSpPr>
          <p:cNvPr id="16" name="Oval 7"/>
          <p:cNvSpPr>
            <a:spLocks noChangeArrowheads="1"/>
          </p:cNvSpPr>
          <p:nvPr/>
        </p:nvSpPr>
        <p:spPr bwMode="auto">
          <a:xfrm>
            <a:off x="5994214" y="1207014"/>
            <a:ext cx="1436826" cy="1113514"/>
          </a:xfrm>
          <a:prstGeom prst="ellipse">
            <a:avLst/>
          </a:prstGeom>
          <a:solidFill>
            <a:schemeClr val="accent1">
              <a:lumMod val="40000"/>
              <a:lumOff val="60000"/>
            </a:schemeClr>
          </a:solidFill>
          <a:ln w="9525">
            <a:solidFill>
              <a:srgbClr val="000000"/>
            </a:solidFill>
            <a:round/>
            <a:headEnd/>
            <a:tailEnd/>
          </a:ln>
        </p:spPr>
        <p:txBody>
          <a:bodyPr lIns="57148" tIns="28574" rIns="57148" bIns="28574" anchor="ctr"/>
          <a:lstStyle/>
          <a:p>
            <a:pPr algn="ctr">
              <a:spcAft>
                <a:spcPts val="629"/>
              </a:spcAft>
            </a:pPr>
            <a:r>
              <a:rPr lang="en-GB" altLang="en-US" sz="1100" dirty="0">
                <a:cs typeface="Arial" panose="020B0604020202020204" pitchFamily="34" charset="0"/>
              </a:rPr>
              <a:t>COMMERCIAL FISHING COMPANIES</a:t>
            </a:r>
          </a:p>
        </p:txBody>
      </p:sp>
      <p:sp>
        <p:nvSpPr>
          <p:cNvPr id="17" name="Oval 8"/>
          <p:cNvSpPr>
            <a:spLocks noChangeArrowheads="1"/>
          </p:cNvSpPr>
          <p:nvPr/>
        </p:nvSpPr>
        <p:spPr bwMode="auto">
          <a:xfrm>
            <a:off x="466680" y="2780219"/>
            <a:ext cx="1300709" cy="1180628"/>
          </a:xfrm>
          <a:prstGeom prst="ellipse">
            <a:avLst/>
          </a:prstGeom>
          <a:solidFill>
            <a:srgbClr val="7030A0"/>
          </a:solidFill>
          <a:ln w="9525">
            <a:solidFill>
              <a:srgbClr val="000000"/>
            </a:solidFill>
            <a:round/>
            <a:headEnd/>
            <a:tailEnd/>
          </a:ln>
        </p:spPr>
        <p:txBody>
          <a:bodyPr lIns="57148" tIns="28574" rIns="57148" bIns="28574" anchor="ctr"/>
          <a:lstStyle/>
          <a:p>
            <a:pPr algn="ctr">
              <a:spcAft>
                <a:spcPts val="629"/>
              </a:spcAft>
            </a:pPr>
            <a:r>
              <a:rPr lang="en-GB" altLang="en-US" sz="1200" dirty="0">
                <a:solidFill>
                  <a:schemeClr val="bg1"/>
                </a:solidFill>
                <a:cs typeface="Arial" panose="020B0604020202020204" pitchFamily="34" charset="0"/>
              </a:rPr>
              <a:t>DEPT TOURISM PROMOTION</a:t>
            </a:r>
          </a:p>
        </p:txBody>
      </p:sp>
      <p:sp>
        <p:nvSpPr>
          <p:cNvPr id="18" name="Oval 9"/>
          <p:cNvSpPr>
            <a:spLocks noChangeArrowheads="1"/>
          </p:cNvSpPr>
          <p:nvPr/>
        </p:nvSpPr>
        <p:spPr bwMode="auto">
          <a:xfrm>
            <a:off x="1245542" y="1949258"/>
            <a:ext cx="1278889" cy="1121216"/>
          </a:xfrm>
          <a:prstGeom prst="ellipse">
            <a:avLst/>
          </a:prstGeom>
          <a:solidFill>
            <a:srgbClr val="7030A0"/>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GB" altLang="en-US" sz="1200" dirty="0" smtClean="0">
                <a:solidFill>
                  <a:schemeClr val="bg1"/>
                </a:solidFill>
                <a:latin typeface="+mn-lt"/>
              </a:rPr>
              <a:t>TOURISM </a:t>
            </a:r>
            <a:r>
              <a:rPr lang="en-GB" altLang="en-US" sz="1200" dirty="0">
                <a:solidFill>
                  <a:schemeClr val="bg1"/>
                </a:solidFill>
                <a:latin typeface="+mn-lt"/>
              </a:rPr>
              <a:t>OPERATORS</a:t>
            </a:r>
          </a:p>
        </p:txBody>
      </p:sp>
      <p:sp>
        <p:nvSpPr>
          <p:cNvPr id="20" name="Oval 11"/>
          <p:cNvSpPr>
            <a:spLocks noChangeArrowheads="1"/>
          </p:cNvSpPr>
          <p:nvPr/>
        </p:nvSpPr>
        <p:spPr bwMode="auto">
          <a:xfrm>
            <a:off x="1407694" y="3812981"/>
            <a:ext cx="1741152" cy="1364839"/>
          </a:xfrm>
          <a:prstGeom prst="ellipse">
            <a:avLst/>
          </a:prstGeom>
          <a:solidFill>
            <a:schemeClr val="accent6">
              <a:lumMod val="60000"/>
              <a:lumOff val="40000"/>
            </a:schemeClr>
          </a:solidFill>
          <a:ln w="9525">
            <a:solidFill>
              <a:srgbClr val="000000"/>
            </a:solidFill>
            <a:round/>
            <a:headEnd/>
            <a:tailEnd/>
          </a:ln>
        </p:spPr>
        <p:txBody>
          <a:bodyPr lIns="57148" tIns="28574" rIns="57148" bIns="28574" anchor="ctr"/>
          <a:lstStyle/>
          <a:p>
            <a:pPr algn="ctr">
              <a:spcAft>
                <a:spcPts val="629"/>
              </a:spcAft>
            </a:pPr>
            <a:r>
              <a:rPr lang="en-GB" altLang="en-US" sz="1400" dirty="0">
                <a:cs typeface="Arial" panose="020B0604020202020204" pitchFamily="34" charset="0"/>
              </a:rPr>
              <a:t>ENVIRONMENT </a:t>
            </a:r>
            <a:r>
              <a:rPr lang="en-GB" altLang="en-US" sz="1100" dirty="0">
                <a:cs typeface="Arial" panose="020B0604020202020204" pitchFamily="34" charset="0"/>
              </a:rPr>
              <a:t>ORGANISATIONS</a:t>
            </a:r>
            <a:endParaRPr lang="en-GB" altLang="en-US" sz="1400" dirty="0">
              <a:cs typeface="Arial" panose="020B0604020202020204" pitchFamily="34" charset="0"/>
            </a:endParaRPr>
          </a:p>
        </p:txBody>
      </p:sp>
      <p:sp>
        <p:nvSpPr>
          <p:cNvPr id="19" name="Oval 10"/>
          <p:cNvSpPr>
            <a:spLocks noChangeArrowheads="1"/>
          </p:cNvSpPr>
          <p:nvPr/>
        </p:nvSpPr>
        <p:spPr bwMode="auto">
          <a:xfrm>
            <a:off x="1961414" y="1120419"/>
            <a:ext cx="1331341" cy="933730"/>
          </a:xfrm>
          <a:prstGeom prst="ellipse">
            <a:avLst/>
          </a:prstGeom>
          <a:solidFill>
            <a:srgbClr val="FF99CC"/>
          </a:solidFill>
          <a:ln w="9525">
            <a:solidFill>
              <a:srgbClr val="000000"/>
            </a:solidFill>
            <a:round/>
            <a:headEnd/>
            <a:tailEnd/>
          </a:ln>
        </p:spPr>
        <p:txBody>
          <a:bodyPr lIns="57148" tIns="28574" rIns="57148" bIns="28574" anchor="ctr"/>
          <a:lstStyle/>
          <a:p>
            <a:pPr algn="ctr"/>
            <a:r>
              <a:rPr lang="en-US" sz="1200" dirty="0">
                <a:cs typeface="Arial" panose="020B0604020202020204" pitchFamily="34" charset="0"/>
              </a:rPr>
              <a:t>HEALTH</a:t>
            </a:r>
          </a:p>
          <a:p>
            <a:pPr algn="ctr"/>
            <a:r>
              <a:rPr lang="en-US" sz="1200" dirty="0">
                <a:cs typeface="Arial" panose="020B0604020202020204" pitchFamily="34" charset="0"/>
              </a:rPr>
              <a:t>AUTHORITY</a:t>
            </a:r>
          </a:p>
        </p:txBody>
      </p:sp>
      <p:sp>
        <p:nvSpPr>
          <p:cNvPr id="25" name="Oval 16"/>
          <p:cNvSpPr>
            <a:spLocks noChangeArrowheads="1"/>
          </p:cNvSpPr>
          <p:nvPr/>
        </p:nvSpPr>
        <p:spPr bwMode="auto">
          <a:xfrm>
            <a:off x="1610492" y="2684134"/>
            <a:ext cx="1473615" cy="1281688"/>
          </a:xfrm>
          <a:prstGeom prst="ellipse">
            <a:avLst/>
          </a:prstGeom>
          <a:solidFill>
            <a:schemeClr val="accent6">
              <a:lumMod val="20000"/>
              <a:lumOff val="80000"/>
            </a:schemeClr>
          </a:solidFill>
          <a:ln w="9525">
            <a:solidFill>
              <a:srgbClr val="000000"/>
            </a:solidFill>
            <a:round/>
            <a:headEnd/>
            <a:tailEnd/>
          </a:ln>
        </p:spPr>
        <p:txBody>
          <a:bodyPr lIns="57148" tIns="28574" rIns="57148" bIns="28574" anchor="ctr"/>
          <a:lstStyle/>
          <a:p>
            <a:pPr algn="ctr">
              <a:spcAft>
                <a:spcPts val="625"/>
              </a:spcAft>
              <a:defRPr/>
            </a:pPr>
            <a:r>
              <a:rPr lang="en-GB" dirty="0" smtClean="0"/>
              <a:t>NGO/CSO</a:t>
            </a:r>
            <a:endParaRPr lang="en-US" dirty="0"/>
          </a:p>
        </p:txBody>
      </p:sp>
      <p:sp>
        <p:nvSpPr>
          <p:cNvPr id="28" name="Oval 2"/>
          <p:cNvSpPr>
            <a:spLocks noChangeArrowheads="1"/>
          </p:cNvSpPr>
          <p:nvPr/>
        </p:nvSpPr>
        <p:spPr bwMode="auto">
          <a:xfrm>
            <a:off x="3691111" y="2505431"/>
            <a:ext cx="2273400" cy="2075286"/>
          </a:xfrm>
          <a:prstGeom prst="ellipse">
            <a:avLst/>
          </a:prstGeom>
          <a:solidFill>
            <a:schemeClr val="accent1">
              <a:lumMod val="40000"/>
              <a:lumOff val="60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GB" altLang="en-US" sz="2100" dirty="0">
                <a:latin typeface="+mn-lt"/>
              </a:rPr>
              <a:t>FISHERS</a:t>
            </a:r>
          </a:p>
        </p:txBody>
      </p:sp>
      <p:sp>
        <p:nvSpPr>
          <p:cNvPr id="30" name="Oval 9"/>
          <p:cNvSpPr>
            <a:spLocks noChangeArrowheads="1"/>
          </p:cNvSpPr>
          <p:nvPr/>
        </p:nvSpPr>
        <p:spPr bwMode="auto">
          <a:xfrm>
            <a:off x="5255192" y="4255379"/>
            <a:ext cx="1411577" cy="1124210"/>
          </a:xfrm>
          <a:prstGeom prst="ellipse">
            <a:avLst/>
          </a:prstGeom>
          <a:solidFill>
            <a:srgbClr val="FF99CC"/>
          </a:solidFill>
          <a:ln w="9525">
            <a:solidFill>
              <a:srgbClr val="000000"/>
            </a:solidFill>
            <a:round/>
            <a:headEnd/>
            <a:tailEnd/>
          </a:ln>
        </p:spPr>
        <p:txBody>
          <a:bodyPr lIns="57148" tIns="28574" rIns="57148" bIns="28574" anchor="ctr"/>
          <a:lstStyle/>
          <a:p>
            <a:pPr algn="ctr">
              <a:spcAft>
                <a:spcPts val="629"/>
              </a:spcAft>
            </a:pPr>
            <a:r>
              <a:rPr lang="en-GB" altLang="en-US" sz="1400" dirty="0">
                <a:cs typeface="Arial" panose="020B0604020202020204" pitchFamily="34" charset="0"/>
              </a:rPr>
              <a:t>VESSEL AUTHORITY</a:t>
            </a:r>
          </a:p>
        </p:txBody>
      </p:sp>
      <p:sp>
        <p:nvSpPr>
          <p:cNvPr id="15" name="Oval 6"/>
          <p:cNvSpPr>
            <a:spLocks noChangeArrowheads="1"/>
          </p:cNvSpPr>
          <p:nvPr/>
        </p:nvSpPr>
        <p:spPr bwMode="auto">
          <a:xfrm>
            <a:off x="2532492" y="3268199"/>
            <a:ext cx="1638172" cy="1385297"/>
          </a:xfrm>
          <a:prstGeom prst="ellipse">
            <a:avLst/>
          </a:prstGeom>
          <a:solidFill>
            <a:schemeClr val="accent6">
              <a:lumMod val="60000"/>
              <a:lumOff val="40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GB" altLang="en-US" sz="1200" dirty="0">
                <a:latin typeface="+mn-lt"/>
              </a:rPr>
              <a:t>ENVIRONMENT </a:t>
            </a:r>
            <a:r>
              <a:rPr lang="en-GB" altLang="en-US" sz="1200" dirty="0" smtClean="0">
                <a:latin typeface="+mn-lt"/>
              </a:rPr>
              <a:t>DEPT.</a:t>
            </a:r>
            <a:endParaRPr lang="en-US" altLang="en-US" sz="1200" dirty="0">
              <a:latin typeface="+mn-lt"/>
            </a:endParaRPr>
          </a:p>
        </p:txBody>
      </p:sp>
      <p:sp>
        <p:nvSpPr>
          <p:cNvPr id="14" name="Oval 5"/>
          <p:cNvSpPr>
            <a:spLocks noChangeArrowheads="1"/>
          </p:cNvSpPr>
          <p:nvPr/>
        </p:nvSpPr>
        <p:spPr bwMode="auto">
          <a:xfrm>
            <a:off x="3487555" y="3837188"/>
            <a:ext cx="1807907" cy="1642871"/>
          </a:xfrm>
          <a:prstGeom prst="ellipse">
            <a:avLst/>
          </a:prstGeom>
          <a:solidFill>
            <a:schemeClr val="accent4">
              <a:lumMod val="75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US" altLang="en-US" dirty="0">
                <a:latin typeface="+mn-lt"/>
              </a:rPr>
              <a:t>IRRIGATION DEPT</a:t>
            </a:r>
          </a:p>
        </p:txBody>
      </p:sp>
      <p:sp>
        <p:nvSpPr>
          <p:cNvPr id="24" name="Oval 3"/>
          <p:cNvSpPr>
            <a:spLocks noChangeArrowheads="1"/>
          </p:cNvSpPr>
          <p:nvPr/>
        </p:nvSpPr>
        <p:spPr bwMode="auto">
          <a:xfrm>
            <a:off x="6603341" y="2264838"/>
            <a:ext cx="1522712" cy="965680"/>
          </a:xfrm>
          <a:prstGeom prst="ellipse">
            <a:avLst/>
          </a:prstGeom>
          <a:solidFill>
            <a:schemeClr val="accent1">
              <a:lumMod val="40000"/>
              <a:lumOff val="60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GB" altLang="en-US" sz="1200" dirty="0">
                <a:latin typeface="+mn-lt"/>
              </a:rPr>
              <a:t>AQUACULTURE OPERATORS</a:t>
            </a:r>
            <a:endParaRPr lang="en-US" altLang="en-US" sz="1200" dirty="0">
              <a:latin typeface="+mn-lt"/>
            </a:endParaRPr>
          </a:p>
        </p:txBody>
      </p:sp>
      <p:sp>
        <p:nvSpPr>
          <p:cNvPr id="31" name="Oval 3"/>
          <p:cNvSpPr>
            <a:spLocks noChangeArrowheads="1"/>
          </p:cNvSpPr>
          <p:nvPr/>
        </p:nvSpPr>
        <p:spPr bwMode="auto">
          <a:xfrm>
            <a:off x="5309680" y="2059506"/>
            <a:ext cx="1482530" cy="1150058"/>
          </a:xfrm>
          <a:prstGeom prst="ellipse">
            <a:avLst/>
          </a:prstGeom>
          <a:solidFill>
            <a:schemeClr val="accent1">
              <a:lumMod val="40000"/>
              <a:lumOff val="60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GB" altLang="en-US" sz="1200" dirty="0">
                <a:latin typeface="+mn-lt"/>
              </a:rPr>
              <a:t>FISHER ASSOCIATIONS</a:t>
            </a:r>
            <a:endParaRPr lang="en-US" altLang="en-US" sz="1200" dirty="0">
              <a:latin typeface="+mn-lt"/>
            </a:endParaRPr>
          </a:p>
        </p:txBody>
      </p:sp>
      <p:sp>
        <p:nvSpPr>
          <p:cNvPr id="34" name="Title 1"/>
          <p:cNvSpPr>
            <a:spLocks noGrp="1"/>
          </p:cNvSpPr>
          <p:nvPr>
            <p:ph type="title"/>
          </p:nvPr>
        </p:nvSpPr>
        <p:spPr>
          <a:xfrm>
            <a:off x="105747" y="26003"/>
            <a:ext cx="8172450" cy="753473"/>
          </a:xfrm>
        </p:spPr>
        <p:txBody>
          <a:bodyPr>
            <a:normAutofit/>
          </a:bodyPr>
          <a:lstStyle/>
          <a:p>
            <a:r>
              <a:rPr lang="en-US" altLang="en-US" dirty="0" smtClean="0"/>
              <a:t>Stakeholder Venn Diagram</a:t>
            </a:r>
            <a:endParaRPr lang="en-GB" dirty="0"/>
          </a:p>
        </p:txBody>
      </p:sp>
      <p:sp>
        <p:nvSpPr>
          <p:cNvPr id="35" name="Oval 5"/>
          <p:cNvSpPr>
            <a:spLocks noChangeArrowheads="1"/>
          </p:cNvSpPr>
          <p:nvPr/>
        </p:nvSpPr>
        <p:spPr bwMode="auto">
          <a:xfrm>
            <a:off x="5541971" y="2858378"/>
            <a:ext cx="1807907" cy="1642871"/>
          </a:xfrm>
          <a:prstGeom prst="ellipse">
            <a:avLst/>
          </a:prstGeom>
          <a:solidFill>
            <a:schemeClr val="accent1">
              <a:lumMod val="40000"/>
              <a:lumOff val="60000"/>
            </a:schemeClr>
          </a:solidFill>
          <a:ln w="9525">
            <a:solidFill>
              <a:srgbClr val="000000"/>
            </a:solidFill>
            <a:round/>
            <a:headEnd/>
            <a:tailEnd/>
          </a:ln>
        </p:spPr>
        <p:txBody>
          <a:bodyPr lIns="57148" tIns="28574" rIns="57148" bIns="28574"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29"/>
              </a:spcAft>
            </a:pPr>
            <a:r>
              <a:rPr lang="en-US" altLang="en-US" dirty="0" smtClean="0">
                <a:latin typeface="+mn-lt"/>
              </a:rPr>
              <a:t>FISHERY DEPT.</a:t>
            </a:r>
            <a:endParaRPr lang="en-US" altLang="en-US" dirty="0">
              <a:latin typeface="+mn-lt"/>
            </a:endParaRPr>
          </a:p>
        </p:txBody>
      </p:sp>
    </p:spTree>
    <p:extLst>
      <p:ext uri="{BB962C8B-B14F-4D97-AF65-F5344CB8AC3E}">
        <p14:creationId xmlns:p14="http://schemas.microsoft.com/office/powerpoint/2010/main" val="1199937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339702"/>
            <a:ext cx="9144000" cy="5075386"/>
          </a:xfrm>
          <a:prstGeom prst="rect">
            <a:avLst/>
          </a:prstGeom>
          <a:solidFill>
            <a:srgbClr val="FAE65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normAutofit/>
          </a:bodyPr>
          <a:lstStyle/>
          <a:p>
            <a:r>
              <a:rPr lang="en-US" altLang="en-US" dirty="0" smtClean="0"/>
              <a:t>Activity:  In your groups</a:t>
            </a:r>
            <a:endParaRPr lang="en-US" altLang="en-US" dirty="0"/>
          </a:p>
        </p:txBody>
      </p:sp>
      <p:sp>
        <p:nvSpPr>
          <p:cNvPr id="7" name="Content Placeholder 6"/>
          <p:cNvSpPr>
            <a:spLocks noGrp="1"/>
          </p:cNvSpPr>
          <p:nvPr>
            <p:ph idx="1"/>
          </p:nvPr>
        </p:nvSpPr>
        <p:spPr>
          <a:xfrm>
            <a:off x="628650" y="2923953"/>
            <a:ext cx="7886700" cy="3253009"/>
          </a:xfrm>
        </p:spPr>
        <p:txBody>
          <a:bodyPr/>
          <a:lstStyle/>
          <a:p>
            <a:pPr marL="514350" indent="-514350">
              <a:buFont typeface="+mj-lt"/>
              <a:buAutoNum type="arabicPeriod"/>
            </a:pPr>
            <a:r>
              <a:rPr lang="en-GB" altLang="en-US" dirty="0" smtClean="0"/>
              <a:t>Plot the fishery agency and other stakeholders using Venn diagram technique</a:t>
            </a:r>
          </a:p>
          <a:p>
            <a:pPr marL="514350" indent="-514350">
              <a:buFont typeface="+mj-lt"/>
              <a:buAutoNum type="arabicPeriod"/>
            </a:pPr>
            <a:r>
              <a:rPr lang="en-GB" altLang="en-US" dirty="0" smtClean="0"/>
              <a:t>Identify the interrelationships and linkages between agencies and institutions</a:t>
            </a:r>
          </a:p>
          <a:p>
            <a:pPr marL="514350" indent="-514350">
              <a:buFont typeface="+mj-lt"/>
              <a:buAutoNum type="arabicPeriod"/>
            </a:pPr>
            <a:r>
              <a:rPr lang="en-GB" altLang="en-US" dirty="0" smtClean="0"/>
              <a:t>What could strengthen linkages and coordination?</a:t>
            </a:r>
            <a:endParaRPr lang="en-GB"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15</a:t>
            </a:fld>
            <a:endParaRPr lang="en-GB" dirty="0"/>
          </a:p>
        </p:txBody>
      </p:sp>
    </p:spTree>
    <p:extLst>
      <p:ext uri="{BB962C8B-B14F-4D97-AF65-F5344CB8AC3E}">
        <p14:creationId xmlns:p14="http://schemas.microsoft.com/office/powerpoint/2010/main" val="2192168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Determine the legal basis for EAFm</a:t>
            </a:r>
            <a:endParaRPr lang="en-GB" dirty="0"/>
          </a:p>
        </p:txBody>
      </p:sp>
      <p:sp>
        <p:nvSpPr>
          <p:cNvPr id="7" name="Content Placeholder 6"/>
          <p:cNvSpPr>
            <a:spLocks noGrp="1"/>
          </p:cNvSpPr>
          <p:nvPr>
            <p:ph idx="1"/>
          </p:nvPr>
        </p:nvSpPr>
        <p:spPr>
          <a:xfrm>
            <a:off x="628650" y="2331719"/>
            <a:ext cx="6118225" cy="3845243"/>
          </a:xfrm>
        </p:spPr>
        <p:txBody>
          <a:bodyPr>
            <a:normAutofit/>
          </a:bodyPr>
          <a:lstStyle/>
          <a:p>
            <a:r>
              <a:rPr lang="en-AU" altLang="en-US" dirty="0" smtClean="0"/>
              <a:t>It is desirable to have a legislative or policy mandate </a:t>
            </a:r>
          </a:p>
          <a:p>
            <a:r>
              <a:rPr lang="en-AU" altLang="en-US" dirty="0"/>
              <a:t>e</a:t>
            </a:r>
            <a:r>
              <a:rPr lang="en-AU" altLang="en-US" dirty="0" smtClean="0"/>
              <a:t>specially for co-management so that local communities have legal authority</a:t>
            </a:r>
          </a:p>
          <a:p>
            <a:r>
              <a:rPr lang="en-AU" altLang="en-US" dirty="0"/>
              <a:t>L</a:t>
            </a:r>
            <a:r>
              <a:rPr lang="en-AU" altLang="en-US" dirty="0" smtClean="0"/>
              <a:t>ack of appropriate existing legislation should not be used as a reason to delay </a:t>
            </a:r>
          </a:p>
          <a:p>
            <a:r>
              <a:rPr lang="en-AU" altLang="en-US" dirty="0"/>
              <a:t>R</a:t>
            </a:r>
            <a:r>
              <a:rPr lang="en-AU" altLang="en-US" dirty="0" smtClean="0"/>
              <a:t>eview the legal basis for EAFm </a:t>
            </a:r>
            <a:endParaRPr lang="en-GB" altLang="en-US" dirty="0" smtClean="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pic>
        <p:nvPicPr>
          <p:cNvPr id="11" name="Picture 11" descr="C:\Users\Derek\Documents\AA Docs Personal\AA Consultancies\1. 16-17\3. Mexico EAFM\On-line training course\Photos\FAO EAF legis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6875" y="2490804"/>
            <a:ext cx="2124764" cy="2971845"/>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1051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8408" y="1791702"/>
            <a:ext cx="8595694" cy="4007214"/>
          </a:xfrm>
          <a:prstGeom prst="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a:stretch>
            <a:fillRect/>
          </a:stretch>
        </p:blipFill>
        <p:spPr>
          <a:xfrm>
            <a:off x="2873156" y="2445897"/>
            <a:ext cx="3802064" cy="2214858"/>
          </a:xfrm>
          <a:prstGeom prst="rect">
            <a:avLst/>
          </a:prstGeom>
        </p:spPr>
      </p:pic>
      <p:sp>
        <p:nvSpPr>
          <p:cNvPr id="16" name="Rectangle 15"/>
          <p:cNvSpPr/>
          <p:nvPr/>
        </p:nvSpPr>
        <p:spPr>
          <a:xfrm>
            <a:off x="0" y="-15240"/>
            <a:ext cx="9144000" cy="1477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sp>
        <p:nvSpPr>
          <p:cNvPr id="2" name="Title 1"/>
          <p:cNvSpPr>
            <a:spLocks noGrp="1"/>
          </p:cNvSpPr>
          <p:nvPr>
            <p:ph type="title"/>
          </p:nvPr>
        </p:nvSpPr>
        <p:spPr>
          <a:xfrm>
            <a:off x="288408" y="214097"/>
            <a:ext cx="7886700" cy="753473"/>
          </a:xfrm>
        </p:spPr>
        <p:txBody>
          <a:bodyPr>
            <a:normAutofit/>
          </a:bodyPr>
          <a:lstStyle/>
          <a:p>
            <a:r>
              <a:rPr lang="en-GB" altLang="en-US" dirty="0" err="1" smtClean="0"/>
              <a:t>Startup</a:t>
            </a:r>
            <a:r>
              <a:rPr lang="en-GB" altLang="en-US" dirty="0" smtClean="0"/>
              <a:t> A: Overview</a:t>
            </a:r>
            <a:endParaRPr lang="en-GB" dirty="0"/>
          </a:p>
        </p:txBody>
      </p:sp>
      <p:grpSp>
        <p:nvGrpSpPr>
          <p:cNvPr id="15" name="Group 14"/>
          <p:cNvGrpSpPr/>
          <p:nvPr/>
        </p:nvGrpSpPr>
        <p:grpSpPr>
          <a:xfrm>
            <a:off x="351595" y="3104223"/>
            <a:ext cx="2119512" cy="2387529"/>
            <a:chOff x="288408" y="3367716"/>
            <a:chExt cx="2119512" cy="2387529"/>
          </a:xfrm>
        </p:grpSpPr>
        <p:pic>
          <p:nvPicPr>
            <p:cNvPr id="1026" name="Picture 2" descr="thumb imag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8580" y="3367716"/>
              <a:ext cx="1799167" cy="15565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8408" y="4924248"/>
              <a:ext cx="2119512" cy="830997"/>
            </a:xfrm>
            <a:prstGeom prst="rect">
              <a:avLst/>
            </a:prstGeom>
            <a:noFill/>
          </p:spPr>
          <p:txBody>
            <a:bodyPr wrap="square" rtlCol="0">
              <a:spAutoFit/>
            </a:bodyPr>
            <a:lstStyle/>
            <a:p>
              <a:pPr algn="ctr"/>
              <a:r>
                <a:rPr lang="en-GB" sz="1600" b="1" dirty="0" smtClean="0">
                  <a:solidFill>
                    <a:srgbClr val="BE5108"/>
                  </a:solidFill>
                </a:rPr>
                <a:t>REVIEW OF EAFm SUPPORTING LAW AND  POLICY</a:t>
              </a:r>
              <a:endParaRPr lang="en-GB" sz="1600" b="1" dirty="0">
                <a:solidFill>
                  <a:srgbClr val="BE5108"/>
                </a:solidFill>
              </a:endParaRPr>
            </a:p>
          </p:txBody>
        </p:sp>
      </p:grpSp>
      <p:sp>
        <p:nvSpPr>
          <p:cNvPr id="6" name="Flowchart: Merge 5"/>
          <p:cNvSpPr/>
          <p:nvPr/>
        </p:nvSpPr>
        <p:spPr>
          <a:xfrm>
            <a:off x="3833263" y="1908565"/>
            <a:ext cx="2619023" cy="1151467"/>
          </a:xfrm>
          <a:prstGeom prst="flowChartMerg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START UP WORKPLAN</a:t>
            </a:r>
            <a:endParaRPr lang="en-GB" b="1" dirty="0"/>
          </a:p>
        </p:txBody>
      </p:sp>
      <p:grpSp>
        <p:nvGrpSpPr>
          <p:cNvPr id="14" name="Group 13"/>
          <p:cNvGrpSpPr/>
          <p:nvPr/>
        </p:nvGrpSpPr>
        <p:grpSpPr>
          <a:xfrm>
            <a:off x="7170780" y="3277943"/>
            <a:ext cx="1713322" cy="2213809"/>
            <a:chOff x="10099675" y="2269067"/>
            <a:chExt cx="1713322" cy="2213809"/>
          </a:xfrm>
        </p:grpSpPr>
        <p:pic>
          <p:nvPicPr>
            <p:cNvPr id="7" name="Picture 6"/>
            <p:cNvPicPr>
              <a:picLocks noChangeAspect="1"/>
            </p:cNvPicPr>
            <p:nvPr/>
          </p:nvPicPr>
          <p:blipFill rotWithShape="1">
            <a:blip r:embed="rId5"/>
            <a:srcRect t="17437"/>
            <a:stretch/>
          </p:blipFill>
          <p:spPr>
            <a:xfrm>
              <a:off x="10099675" y="2269067"/>
              <a:ext cx="1516592" cy="1290479"/>
            </a:xfrm>
            <a:prstGeom prst="rect">
              <a:avLst/>
            </a:prstGeom>
          </p:spPr>
        </p:pic>
        <p:sp>
          <p:nvSpPr>
            <p:cNvPr id="9" name="TextBox 8"/>
            <p:cNvSpPr txBox="1"/>
            <p:nvPr/>
          </p:nvSpPr>
          <p:spPr>
            <a:xfrm>
              <a:off x="10099675" y="3559546"/>
              <a:ext cx="1713322" cy="923330"/>
            </a:xfrm>
            <a:prstGeom prst="rect">
              <a:avLst/>
            </a:prstGeom>
            <a:noFill/>
          </p:spPr>
          <p:txBody>
            <a:bodyPr wrap="square" rtlCol="0">
              <a:spAutoFit/>
            </a:bodyPr>
            <a:lstStyle/>
            <a:p>
              <a:pPr algn="ctr"/>
              <a:r>
                <a:rPr lang="en-GB" b="1" dirty="0" smtClean="0">
                  <a:solidFill>
                    <a:schemeClr val="accent6">
                      <a:lumMod val="75000"/>
                    </a:schemeClr>
                  </a:solidFill>
                </a:rPr>
                <a:t>KEY STAKEHOLDER GROUP</a:t>
              </a:r>
              <a:endParaRPr lang="en-GB" b="1" dirty="0">
                <a:solidFill>
                  <a:schemeClr val="accent6">
                    <a:lumMod val="75000"/>
                  </a:schemeClr>
                </a:solidFill>
              </a:endParaRPr>
            </a:p>
          </p:txBody>
        </p:sp>
      </p:grpSp>
      <p:grpSp>
        <p:nvGrpSpPr>
          <p:cNvPr id="12" name="Group 11"/>
          <p:cNvGrpSpPr/>
          <p:nvPr/>
        </p:nvGrpSpPr>
        <p:grpSpPr>
          <a:xfrm>
            <a:off x="4443279" y="283147"/>
            <a:ext cx="1436936" cy="1448216"/>
            <a:chOff x="-2104203" y="3768813"/>
            <a:chExt cx="1436936" cy="1448216"/>
          </a:xfrm>
        </p:grpSpPr>
        <p:pic>
          <p:nvPicPr>
            <p:cNvPr id="11" name="Picture 10"/>
            <p:cNvPicPr>
              <a:picLocks noChangeAspect="1"/>
            </p:cNvPicPr>
            <p:nvPr/>
          </p:nvPicPr>
          <p:blipFill>
            <a:blip r:embed="rId6"/>
            <a:stretch>
              <a:fillRect/>
            </a:stretch>
          </p:blipFill>
          <p:spPr>
            <a:xfrm>
              <a:off x="-2104203" y="3768813"/>
              <a:ext cx="1436936" cy="1109662"/>
            </a:xfrm>
            <a:prstGeom prst="rect">
              <a:avLst/>
            </a:prstGeom>
          </p:spPr>
        </p:pic>
        <p:sp>
          <p:nvSpPr>
            <p:cNvPr id="13" name="TextBox 12"/>
            <p:cNvSpPr txBox="1"/>
            <p:nvPr/>
          </p:nvSpPr>
          <p:spPr>
            <a:xfrm>
              <a:off x="-2093691" y="4878475"/>
              <a:ext cx="1426424" cy="338554"/>
            </a:xfrm>
            <a:prstGeom prst="rect">
              <a:avLst/>
            </a:prstGeom>
            <a:noFill/>
          </p:spPr>
          <p:txBody>
            <a:bodyPr wrap="square" rtlCol="0">
              <a:spAutoFit/>
            </a:bodyPr>
            <a:lstStyle/>
            <a:p>
              <a:pPr algn="ctr"/>
              <a:r>
                <a:rPr lang="en-GB" sz="1600" b="1" dirty="0" smtClean="0">
                  <a:solidFill>
                    <a:srgbClr val="F1592A"/>
                  </a:solidFill>
                </a:rPr>
                <a:t>EAFm TEAM</a:t>
              </a:r>
              <a:endParaRPr lang="en-GB" sz="1600" b="1" dirty="0">
                <a:solidFill>
                  <a:srgbClr val="F1592A"/>
                </a:solidFill>
              </a:endParaRPr>
            </a:p>
          </p:txBody>
        </p:sp>
      </p:grpSp>
      <p:sp>
        <p:nvSpPr>
          <p:cNvPr id="19" name="TextBox 18"/>
          <p:cNvSpPr txBox="1"/>
          <p:nvPr/>
        </p:nvSpPr>
        <p:spPr>
          <a:xfrm>
            <a:off x="4443279" y="4862031"/>
            <a:ext cx="2070799" cy="400110"/>
          </a:xfrm>
          <a:prstGeom prst="rect">
            <a:avLst/>
          </a:prstGeom>
          <a:noFill/>
        </p:spPr>
        <p:txBody>
          <a:bodyPr wrap="square" rtlCol="0">
            <a:spAutoFit/>
          </a:bodyPr>
          <a:lstStyle/>
          <a:p>
            <a:r>
              <a:rPr lang="en-GB" sz="2000" b="1" dirty="0" smtClean="0">
                <a:solidFill>
                  <a:schemeClr val="accent6">
                    <a:lumMod val="75000"/>
                  </a:schemeClr>
                </a:solidFill>
              </a:rPr>
              <a:t>STAKEHOLDERS</a:t>
            </a:r>
            <a:endParaRPr lang="en-GB" sz="2000" b="1" dirty="0">
              <a:solidFill>
                <a:schemeClr val="accent6">
                  <a:lumMod val="75000"/>
                </a:schemeClr>
              </a:solidFill>
            </a:endParaRPr>
          </a:p>
        </p:txBody>
      </p:sp>
      <p:sp>
        <p:nvSpPr>
          <p:cNvPr id="20" name="TextBox 19"/>
          <p:cNvSpPr txBox="1"/>
          <p:nvPr/>
        </p:nvSpPr>
        <p:spPr>
          <a:xfrm>
            <a:off x="2635912" y="4680037"/>
            <a:ext cx="1762715" cy="830997"/>
          </a:xfrm>
          <a:prstGeom prst="rect">
            <a:avLst/>
          </a:prstGeom>
          <a:noFill/>
        </p:spPr>
        <p:txBody>
          <a:bodyPr wrap="square" rtlCol="0">
            <a:spAutoFit/>
          </a:bodyPr>
          <a:lstStyle/>
          <a:p>
            <a:pPr algn="ctr"/>
            <a:r>
              <a:rPr lang="en-GB" sz="1600" b="1" dirty="0" smtClean="0">
                <a:solidFill>
                  <a:schemeClr val="accent1">
                    <a:lumMod val="50000"/>
                  </a:schemeClr>
                </a:solidFill>
              </a:rPr>
              <a:t>AGENCIES &amp; INSTITUTIONS ENGAGED </a:t>
            </a:r>
            <a:endParaRPr lang="en-GB" sz="1600" b="1" dirty="0">
              <a:solidFill>
                <a:schemeClr val="accent1">
                  <a:lumMod val="50000"/>
                </a:schemeClr>
              </a:solidFill>
            </a:endParaRPr>
          </a:p>
        </p:txBody>
      </p:sp>
      <p:sp>
        <p:nvSpPr>
          <p:cNvPr id="21" name="Isosceles Triangle 20"/>
          <p:cNvSpPr/>
          <p:nvPr/>
        </p:nvSpPr>
        <p:spPr>
          <a:xfrm>
            <a:off x="944205" y="5383962"/>
            <a:ext cx="7019172" cy="914400"/>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accent1">
                    <a:lumMod val="50000"/>
                  </a:schemeClr>
                </a:solidFill>
              </a:rPr>
              <a:t>BROAD AREA FMU</a:t>
            </a:r>
            <a:endParaRPr lang="en-GB" sz="2800" b="1" dirty="0">
              <a:solidFill>
                <a:schemeClr val="accent1">
                  <a:lumMod val="50000"/>
                </a:schemeClr>
              </a:solidFill>
            </a:endParaRPr>
          </a:p>
        </p:txBody>
      </p:sp>
    </p:spTree>
    <p:extLst>
      <p:ext uri="{BB962C8B-B14F-4D97-AF65-F5344CB8AC3E}">
        <p14:creationId xmlns:p14="http://schemas.microsoft.com/office/powerpoint/2010/main" val="3844161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smtClean="0"/>
              <a:t>Key messages</a:t>
            </a:r>
            <a:endParaRPr lang="en-US" altLang="en-US" dirty="0"/>
          </a:p>
        </p:txBody>
      </p:sp>
      <p:sp>
        <p:nvSpPr>
          <p:cNvPr id="3" name="Content Placeholder 2"/>
          <p:cNvSpPr>
            <a:spLocks noGrp="1"/>
          </p:cNvSpPr>
          <p:nvPr>
            <p:ph idx="1"/>
          </p:nvPr>
        </p:nvSpPr>
        <p:spPr/>
        <p:txBody>
          <a:bodyPr/>
          <a:lstStyle/>
          <a:p>
            <a:pPr marL="0" indent="0">
              <a:buNone/>
            </a:pPr>
            <a:r>
              <a:rPr lang="en-US" dirty="0" smtClean="0"/>
              <a:t>Before starting on the EAFm cycle there is some initial tasks to be done by the EAFm team to:</a:t>
            </a:r>
          </a:p>
          <a:p>
            <a:endParaRPr lang="en-US" dirty="0" smtClean="0"/>
          </a:p>
          <a:p>
            <a:pPr marL="514350" indent="-514350">
              <a:buFont typeface="+mj-lt"/>
              <a:buAutoNum type="arabicPeriod"/>
            </a:pPr>
            <a:r>
              <a:rPr lang="en-US" dirty="0" smtClean="0"/>
              <a:t>Get organized; and </a:t>
            </a:r>
          </a:p>
          <a:p>
            <a:pPr marL="514350" indent="-514350">
              <a:buFont typeface="+mj-lt"/>
              <a:buAutoNum type="arabicPeriod"/>
            </a:pPr>
            <a:r>
              <a:rPr lang="en-US" dirty="0" smtClean="0"/>
              <a:t>Initiate stakeholder engagement</a:t>
            </a:r>
          </a:p>
          <a:p>
            <a:pPr marL="514350" indent="-514350">
              <a:buFont typeface="+mj-lt"/>
              <a:buAutoNum type="arabicPeriod"/>
            </a:pPr>
            <a:r>
              <a:rPr lang="en-US" dirty="0" smtClean="0"/>
              <a:t>Undertake a legal review</a:t>
            </a:r>
            <a:endParaRPr 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18</a:t>
            </a:fld>
            <a:endParaRPr lang="en-GB" dirty="0"/>
          </a:p>
        </p:txBody>
      </p:sp>
    </p:spTree>
    <p:extLst>
      <p:ext uri="{BB962C8B-B14F-4D97-AF65-F5344CB8AC3E}">
        <p14:creationId xmlns:p14="http://schemas.microsoft.com/office/powerpoint/2010/main" val="1892988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9FB744-6D96-42AD-8134-B53D5656793E}" type="slidenum">
              <a:rPr lang="en-GB" smtClean="0"/>
              <a:pPr/>
              <a:t>2</a:t>
            </a:fld>
            <a:endParaRPr lang="en-GB" dirty="0"/>
          </a:p>
        </p:txBody>
      </p:sp>
      <p:pic>
        <p:nvPicPr>
          <p:cNvPr id="2" name="Picture 1"/>
          <p:cNvPicPr>
            <a:picLocks noChangeAspect="1"/>
          </p:cNvPicPr>
          <p:nvPr/>
        </p:nvPicPr>
        <p:blipFill>
          <a:blip r:embed="rId3"/>
          <a:stretch>
            <a:fillRect/>
          </a:stretch>
        </p:blipFill>
        <p:spPr>
          <a:xfrm>
            <a:off x="2153095" y="1440713"/>
            <a:ext cx="5502348" cy="4952113"/>
          </a:xfrm>
          <a:prstGeom prst="rect">
            <a:avLst/>
          </a:prstGeom>
        </p:spPr>
      </p:pic>
      <p:pic>
        <p:nvPicPr>
          <p:cNvPr id="3" name="Picture 2"/>
          <p:cNvPicPr>
            <a:picLocks noChangeAspect="1"/>
          </p:cNvPicPr>
          <p:nvPr/>
        </p:nvPicPr>
        <p:blipFill>
          <a:blip r:embed="rId4"/>
          <a:stretch>
            <a:fillRect/>
          </a:stretch>
        </p:blipFill>
        <p:spPr>
          <a:xfrm>
            <a:off x="1767610" y="895178"/>
            <a:ext cx="2036240" cy="1920406"/>
          </a:xfrm>
          <a:prstGeom prst="rect">
            <a:avLst/>
          </a:prstGeom>
        </p:spPr>
      </p:pic>
    </p:spTree>
    <p:extLst>
      <p:ext uri="{BB962C8B-B14F-4D97-AF65-F5344CB8AC3E}">
        <p14:creationId xmlns:p14="http://schemas.microsoft.com/office/powerpoint/2010/main" val="84805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smtClean="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smtClean="0"/>
              <a:t>After this session you will be able to:</a:t>
            </a:r>
          </a:p>
          <a:p>
            <a:r>
              <a:rPr lang="en-US" altLang="en-US" dirty="0" smtClean="0"/>
              <a:t>Define startup tasks needed to initiate the EAFm cycle and co-management</a:t>
            </a:r>
          </a:p>
          <a:p>
            <a:r>
              <a:rPr lang="en-US" altLang="en-US" dirty="0" smtClean="0"/>
              <a:t>Learn how to identify and prioritize stakeholders</a:t>
            </a:r>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3412974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1488551"/>
            <a:ext cx="8889999" cy="753473"/>
          </a:xfrm>
        </p:spPr>
        <p:txBody>
          <a:bodyPr>
            <a:normAutofit fontScale="90000"/>
          </a:bodyPr>
          <a:lstStyle/>
          <a:p>
            <a:r>
              <a:rPr lang="en-US" dirty="0" smtClean="0"/>
              <a:t>To prepare there are 8 tasks that need to be done:</a:t>
            </a:r>
            <a:endParaRPr lang="en-GB" dirty="0"/>
          </a:p>
        </p:txBody>
      </p:sp>
      <p:sp>
        <p:nvSpPr>
          <p:cNvPr id="7" name="Content Placeholder 6"/>
          <p:cNvSpPr>
            <a:spLocks noGrp="1"/>
          </p:cNvSpPr>
          <p:nvPr>
            <p:ph idx="1"/>
          </p:nvPr>
        </p:nvSpPr>
        <p:spPr>
          <a:xfrm>
            <a:off x="174625" y="2331719"/>
            <a:ext cx="8826500" cy="4026551"/>
          </a:xfrm>
        </p:spPr>
        <p:txBody>
          <a:bodyPr>
            <a:normAutofit fontScale="92500"/>
          </a:bodyPr>
          <a:lstStyle/>
          <a:p>
            <a:pPr marL="571500" indent="-571500">
              <a:buFont typeface="+mj-lt"/>
              <a:buAutoNum type="romanLcPeriod"/>
            </a:pPr>
            <a:r>
              <a:rPr lang="en-US" altLang="en-US" dirty="0" smtClean="0">
                <a:solidFill>
                  <a:srgbClr val="FF0000"/>
                </a:solidFill>
              </a:rPr>
              <a:t>Form an EAFm team and facilitators</a:t>
            </a:r>
            <a:endParaRPr lang="en-AU" altLang="en-US" dirty="0" smtClean="0">
              <a:solidFill>
                <a:srgbClr val="FF0000"/>
              </a:solidFill>
            </a:endParaRPr>
          </a:p>
          <a:p>
            <a:pPr marL="571500" indent="-571500">
              <a:buFont typeface="+mj-lt"/>
              <a:buAutoNum type="romanLcPeriod"/>
            </a:pPr>
            <a:r>
              <a:rPr lang="en-US" altLang="en-US" dirty="0" smtClean="0">
                <a:solidFill>
                  <a:srgbClr val="FF0000"/>
                </a:solidFill>
              </a:rPr>
              <a:t>Identify the general location</a:t>
            </a:r>
          </a:p>
          <a:p>
            <a:pPr marL="571500" indent="-571500">
              <a:buFont typeface="+mj-lt"/>
              <a:buAutoNum type="romanLcPeriod"/>
            </a:pPr>
            <a:r>
              <a:rPr lang="en-US" altLang="en-US" dirty="0" smtClean="0">
                <a:solidFill>
                  <a:srgbClr val="FF0000"/>
                </a:solidFill>
              </a:rPr>
              <a:t>Develop startup work plan</a:t>
            </a:r>
            <a:endParaRPr lang="en-AU" altLang="en-US" dirty="0" smtClean="0">
              <a:solidFill>
                <a:srgbClr val="FF0000"/>
              </a:solidFill>
            </a:endParaRPr>
          </a:p>
          <a:p>
            <a:pPr marL="571500" indent="-571500">
              <a:buFont typeface="+mj-lt"/>
              <a:buAutoNum type="romanLcPeriod"/>
            </a:pPr>
            <a:r>
              <a:rPr lang="en-US" altLang="en-US" dirty="0" smtClean="0"/>
              <a:t>EAFm introduction</a:t>
            </a:r>
            <a:endParaRPr lang="en-AU" altLang="en-US" dirty="0" smtClean="0"/>
          </a:p>
          <a:p>
            <a:pPr marL="571500" indent="-571500">
              <a:buFont typeface="+mj-lt"/>
              <a:buAutoNum type="romanLcPeriod"/>
            </a:pPr>
            <a:r>
              <a:rPr lang="en-US" altLang="en-US" dirty="0" smtClean="0"/>
              <a:t>Coordination with other agencies and government levels</a:t>
            </a:r>
            <a:endParaRPr lang="en-AU" altLang="en-US" dirty="0" smtClean="0"/>
          </a:p>
          <a:p>
            <a:pPr marL="571500" indent="-571500">
              <a:buFont typeface="+mj-lt"/>
              <a:buAutoNum type="romanLcPeriod"/>
            </a:pPr>
            <a:r>
              <a:rPr lang="en-US" altLang="en-US" dirty="0" smtClean="0">
                <a:solidFill>
                  <a:srgbClr val="FF0000"/>
                </a:solidFill>
              </a:rPr>
              <a:t>Identify and prioritize stakeholders and organizations</a:t>
            </a:r>
            <a:endParaRPr lang="en-AU" altLang="en-US" dirty="0" smtClean="0">
              <a:solidFill>
                <a:srgbClr val="FF0000"/>
              </a:solidFill>
            </a:endParaRPr>
          </a:p>
          <a:p>
            <a:pPr marL="571500" indent="-571500">
              <a:buFont typeface="+mj-lt"/>
              <a:buAutoNum type="romanLcPeriod"/>
            </a:pPr>
            <a:r>
              <a:rPr lang="en-US" altLang="en-US" dirty="0" smtClean="0"/>
              <a:t>Establish a key stakeholder group</a:t>
            </a:r>
            <a:endParaRPr lang="en-AU" altLang="en-US" dirty="0" smtClean="0"/>
          </a:p>
          <a:p>
            <a:pPr marL="571500" indent="-571500">
              <a:buFont typeface="+mj-lt"/>
              <a:buAutoNum type="romanLcPeriod"/>
            </a:pPr>
            <a:r>
              <a:rPr lang="en-US" altLang="en-US" dirty="0" smtClean="0">
                <a:solidFill>
                  <a:srgbClr val="FF0000"/>
                </a:solidFill>
              </a:rPr>
              <a:t>Determine legal basis for EAFm (check legislation for EAFm</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4</a:t>
            </a:fld>
            <a:endParaRPr lang="en-GB" dirty="0"/>
          </a:p>
        </p:txBody>
      </p:sp>
    </p:spTree>
    <p:extLst>
      <p:ext uri="{BB962C8B-B14F-4D97-AF65-F5344CB8AC3E}">
        <p14:creationId xmlns:p14="http://schemas.microsoft.com/office/powerpoint/2010/main" val="776809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normAutofit/>
          </a:bodyPr>
          <a:lstStyle/>
          <a:p>
            <a:r>
              <a:rPr lang="en-US" altLang="en-US" dirty="0" err="1" smtClean="0"/>
              <a:t>EAFm</a:t>
            </a:r>
            <a:r>
              <a:rPr lang="en-US" altLang="en-US" dirty="0" smtClean="0"/>
              <a:t> Startup is a  bit like baking a cake..</a:t>
            </a:r>
            <a:endParaRPr lang="en-US" altLang="en-US" dirty="0"/>
          </a:p>
        </p:txBody>
      </p:sp>
      <p:sp>
        <p:nvSpPr>
          <p:cNvPr id="6" name="Content Placeholder 5"/>
          <p:cNvSpPr>
            <a:spLocks noGrp="1"/>
          </p:cNvSpPr>
          <p:nvPr>
            <p:ph idx="1"/>
          </p:nvPr>
        </p:nvSpPr>
        <p:spPr/>
        <p:txBody>
          <a:bodyPr>
            <a:normAutofit/>
          </a:bodyPr>
          <a:lstStyle/>
          <a:p>
            <a:pPr marL="0" indent="0">
              <a:buNone/>
            </a:pPr>
            <a:r>
              <a:rPr lang="en-US" altLang="en-US" b="1" i="1" dirty="0" smtClean="0"/>
              <a:t>Startup tasks are used to prepare the ground to do EAFm, it is a bit like baking a cake:</a:t>
            </a:r>
          </a:p>
          <a:p>
            <a:r>
              <a:rPr lang="en-US" altLang="en-US" dirty="0" smtClean="0"/>
              <a:t>Before baking a cake, the cook must decide:</a:t>
            </a:r>
          </a:p>
          <a:p>
            <a:pPr lvl="1"/>
            <a:r>
              <a:rPr lang="en-US" altLang="en-US" dirty="0" smtClean="0"/>
              <a:t>Who will bake the cake (EAFm team)</a:t>
            </a:r>
          </a:p>
          <a:p>
            <a:pPr lvl="1"/>
            <a:r>
              <a:rPr lang="en-US" altLang="en-US" dirty="0" smtClean="0"/>
              <a:t>What recipe will we use (startup work plan)</a:t>
            </a:r>
          </a:p>
          <a:p>
            <a:pPr lvl="1"/>
            <a:r>
              <a:rPr lang="en-US" altLang="en-US" dirty="0" smtClean="0"/>
              <a:t>Where will the cake will be cooked (general location)</a:t>
            </a:r>
          </a:p>
          <a:p>
            <a:pPr lvl="1"/>
            <a:r>
              <a:rPr lang="en-US" altLang="en-US" dirty="0" smtClean="0"/>
              <a:t>Who will eat the cake (stakeholders)</a:t>
            </a:r>
          </a:p>
          <a:p>
            <a:pPr lvl="1"/>
            <a:r>
              <a:rPr lang="en-US" altLang="en-US" dirty="0" smtClean="0"/>
              <a:t>Who will oversee the cooking and distribution of the cake to others (key stakeholder group)</a:t>
            </a:r>
            <a:endParaRPr lang="en-US" altLang="en-US"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5</a:t>
            </a:fld>
            <a:endParaRPr lang="en-GB" dirty="0"/>
          </a:p>
        </p:txBody>
      </p:sp>
    </p:spTree>
    <p:extLst>
      <p:ext uri="{BB962C8B-B14F-4D97-AF65-F5344CB8AC3E}">
        <p14:creationId xmlns:p14="http://schemas.microsoft.com/office/powerpoint/2010/main" val="273102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normAutofit fontScale="90000"/>
          </a:bodyPr>
          <a:lstStyle/>
          <a:p>
            <a:r>
              <a:rPr lang="en-US" altLang="en-US" dirty="0" smtClean="0"/>
              <a:t/>
            </a:r>
            <a:br>
              <a:rPr lang="en-US" altLang="en-US" dirty="0" smtClean="0"/>
            </a:br>
            <a:r>
              <a:rPr lang="en-US" altLang="en-US" dirty="0" smtClean="0"/>
              <a:t>Identify the EAFm team and develop a startup work plan (Tasks i, ii and iii)</a:t>
            </a:r>
            <a:endParaRPr lang="en-US" altLang="en-US" dirty="0"/>
          </a:p>
        </p:txBody>
      </p:sp>
      <p:sp>
        <p:nvSpPr>
          <p:cNvPr id="6" name="Content Placeholder 5"/>
          <p:cNvSpPr>
            <a:spLocks noGrp="1"/>
          </p:cNvSpPr>
          <p:nvPr>
            <p:ph idx="1"/>
          </p:nvPr>
        </p:nvSpPr>
        <p:spPr>
          <a:xfrm>
            <a:off x="628650" y="2690037"/>
            <a:ext cx="7886700" cy="3646968"/>
          </a:xfrm>
        </p:spPr>
        <p:txBody>
          <a:bodyPr>
            <a:normAutofit/>
          </a:bodyPr>
          <a:lstStyle/>
          <a:p>
            <a:r>
              <a:rPr lang="en-US" dirty="0" smtClean="0"/>
              <a:t>Establish a core team to guide the EAFm startup</a:t>
            </a:r>
          </a:p>
          <a:p>
            <a:pPr lvl="1"/>
            <a:r>
              <a:rPr lang="en-US" dirty="0" smtClean="0"/>
              <a:t>ideally to include key agencies </a:t>
            </a:r>
          </a:p>
          <a:p>
            <a:pPr lvl="1"/>
            <a:r>
              <a:rPr lang="en-GB" dirty="0" smtClean="0"/>
              <a:t>identify a Team Leader to lead the process</a:t>
            </a:r>
          </a:p>
          <a:p>
            <a:r>
              <a:rPr lang="en-GB" dirty="0" smtClean="0"/>
              <a:t>Agree on what area the EAFm will focus on</a:t>
            </a:r>
          </a:p>
          <a:p>
            <a:r>
              <a:rPr lang="en-GB" dirty="0" smtClean="0"/>
              <a:t>The team develops a start-up work plan to guide the rest of the start-up tasks. </a:t>
            </a:r>
          </a:p>
          <a:p>
            <a:pPr lvl="1"/>
            <a:r>
              <a:rPr lang="en-GB" dirty="0" smtClean="0"/>
              <a:t>This identifies: what, how, who and when (and budget)</a:t>
            </a:r>
            <a:endParaRPr lang="en-GB" dirty="0"/>
          </a:p>
        </p:txBody>
      </p:sp>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Tree>
    <p:extLst>
      <p:ext uri="{BB962C8B-B14F-4D97-AF65-F5344CB8AC3E}">
        <p14:creationId xmlns:p14="http://schemas.microsoft.com/office/powerpoint/2010/main" val="3955121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42551"/>
            <a:ext cx="7886700" cy="753473"/>
          </a:xfrm>
        </p:spPr>
        <p:txBody>
          <a:bodyPr>
            <a:normAutofit fontScale="90000"/>
          </a:bodyPr>
          <a:lstStyle/>
          <a:p>
            <a:r>
              <a:rPr lang="en-US" altLang="en-US" dirty="0" smtClean="0"/>
              <a:t>Identify and prioritize stakeholders and organizations (Task vi)</a:t>
            </a:r>
            <a:endParaRPr lang="en-GB" dirty="0"/>
          </a:p>
        </p:txBody>
      </p:sp>
      <p:sp>
        <p:nvSpPr>
          <p:cNvPr id="7" name="Content Placeholder 6"/>
          <p:cNvSpPr>
            <a:spLocks noGrp="1"/>
          </p:cNvSpPr>
          <p:nvPr>
            <p:ph idx="1"/>
          </p:nvPr>
        </p:nvSpPr>
        <p:spPr>
          <a:xfrm>
            <a:off x="628650" y="2828260"/>
            <a:ext cx="7886700" cy="3348702"/>
          </a:xfrm>
        </p:spPr>
        <p:txBody>
          <a:bodyPr/>
          <a:lstStyle/>
          <a:p>
            <a:r>
              <a:rPr lang="en-GB" dirty="0" smtClean="0"/>
              <a:t>Identify </a:t>
            </a:r>
            <a:r>
              <a:rPr lang="en-GB" b="1" dirty="0" smtClean="0">
                <a:solidFill>
                  <a:srgbClr val="FF0000"/>
                </a:solidFill>
              </a:rPr>
              <a:t>ALL</a:t>
            </a:r>
            <a:r>
              <a:rPr lang="en-GB" dirty="0" smtClean="0"/>
              <a:t> stakeholders to begin with</a:t>
            </a:r>
          </a:p>
          <a:p>
            <a:r>
              <a:rPr lang="en-GB" dirty="0" smtClean="0"/>
              <a:t>Prioritize stakeholders</a:t>
            </a:r>
          </a:p>
          <a:p>
            <a:r>
              <a:rPr lang="en-GB" dirty="0" smtClean="0"/>
              <a:t>This is an initial identification of potential stakeholders and will be revisited</a:t>
            </a:r>
          </a:p>
          <a:p>
            <a:r>
              <a:rPr lang="en-GB" dirty="0" smtClean="0">
                <a:solidFill>
                  <a:srgbClr val="FF0000"/>
                </a:solidFill>
              </a:rPr>
              <a:t>You will choose the EAFm key stakeholder group from this process</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7</a:t>
            </a:fld>
            <a:endParaRPr lang="en-GB" dirty="0"/>
          </a:p>
        </p:txBody>
      </p:sp>
    </p:spTree>
    <p:extLst>
      <p:ext uri="{BB962C8B-B14F-4D97-AF65-F5344CB8AC3E}">
        <p14:creationId xmlns:p14="http://schemas.microsoft.com/office/powerpoint/2010/main" val="2049475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Who are your stakeholders? </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8</a:t>
            </a:fld>
            <a:endParaRPr lang="en-GB" dirty="0"/>
          </a:p>
        </p:txBody>
      </p:sp>
      <p:sp>
        <p:nvSpPr>
          <p:cNvPr id="5" name="Rounded Rectangle 4"/>
          <p:cNvSpPr/>
          <p:nvPr/>
        </p:nvSpPr>
        <p:spPr>
          <a:xfrm>
            <a:off x="1331912" y="2693606"/>
            <a:ext cx="6480175" cy="32908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rPr>
              <a:t>“A stakeholder is any individual, group or organisation who has an interest in or who can affect or is affected, positively or negatively, by the </a:t>
            </a:r>
            <a:r>
              <a:rPr lang="en-GB" sz="3200" dirty="0" smtClean="0">
                <a:solidFill>
                  <a:schemeClr val="tx1"/>
                </a:solidFill>
              </a:rPr>
              <a:t>EAFm </a:t>
            </a:r>
            <a:r>
              <a:rPr lang="en-GB" sz="3200" dirty="0">
                <a:solidFill>
                  <a:schemeClr val="tx1"/>
                </a:solidFill>
              </a:rPr>
              <a:t>process”</a:t>
            </a:r>
          </a:p>
        </p:txBody>
      </p:sp>
    </p:spTree>
    <p:extLst>
      <p:ext uri="{BB962C8B-B14F-4D97-AF65-F5344CB8AC3E}">
        <p14:creationId xmlns:p14="http://schemas.microsoft.com/office/powerpoint/2010/main" val="182633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280988" y="1446027"/>
            <a:ext cx="2595562" cy="1486085"/>
          </a:xfrm>
          <a:prstGeom prst="ellipse">
            <a:avLst/>
          </a:prstGeom>
          <a:solidFill>
            <a:srgbClr val="5F933C"/>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r>
              <a:rPr lang="en-AU" b="1" dirty="0">
                <a:solidFill>
                  <a:schemeClr val="accent4">
                    <a:lumMod val="60000"/>
                    <a:lumOff val="40000"/>
                  </a:schemeClr>
                </a:solidFill>
              </a:rPr>
              <a:t>Fishers</a:t>
            </a:r>
          </a:p>
          <a:p>
            <a:pPr algn="ctr" defTabSz="342900"/>
            <a:r>
              <a:rPr lang="en-AU" b="1" dirty="0">
                <a:solidFill>
                  <a:schemeClr val="bg2">
                    <a:lumMod val="90000"/>
                  </a:schemeClr>
                </a:solidFill>
              </a:rPr>
              <a:t>Fisher associations</a:t>
            </a:r>
          </a:p>
        </p:txBody>
      </p:sp>
      <p:sp>
        <p:nvSpPr>
          <p:cNvPr id="2" name="Title 1"/>
          <p:cNvSpPr>
            <a:spLocks noGrp="1"/>
          </p:cNvSpPr>
          <p:nvPr>
            <p:ph type="title"/>
          </p:nvPr>
        </p:nvSpPr>
        <p:spPr>
          <a:xfrm>
            <a:off x="0" y="264158"/>
            <a:ext cx="9144000" cy="1083337"/>
          </a:xfrm>
          <a:solidFill>
            <a:schemeClr val="bg1"/>
          </a:solidFill>
        </p:spPr>
        <p:txBody>
          <a:bodyPr/>
          <a:lstStyle/>
          <a:p>
            <a:r>
              <a:rPr lang="en-US" altLang="en-US" dirty="0" smtClean="0"/>
              <a:t>  Possible stakeholders </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sp>
        <p:nvSpPr>
          <p:cNvPr id="8" name="Oval 7"/>
          <p:cNvSpPr/>
          <p:nvPr/>
        </p:nvSpPr>
        <p:spPr>
          <a:xfrm>
            <a:off x="3425825" y="989013"/>
            <a:ext cx="2292350" cy="1409700"/>
          </a:xfrm>
          <a:prstGeom prst="ellipse">
            <a:avLst/>
          </a:prstGeom>
          <a:solidFill>
            <a:srgbClr val="5F933C"/>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r>
              <a:rPr lang="en-AU" b="1" dirty="0">
                <a:solidFill>
                  <a:schemeClr val="accent4">
                    <a:lumMod val="60000"/>
                    <a:lumOff val="40000"/>
                  </a:schemeClr>
                </a:solidFill>
              </a:rPr>
              <a:t>Government</a:t>
            </a:r>
          </a:p>
          <a:p>
            <a:pPr algn="ctr" defTabSz="342900"/>
            <a:r>
              <a:rPr lang="en-AU" b="1" dirty="0">
                <a:solidFill>
                  <a:schemeClr val="bg2">
                    <a:lumMod val="90000"/>
                  </a:schemeClr>
                </a:solidFill>
              </a:rPr>
              <a:t>Fisheries</a:t>
            </a:r>
          </a:p>
          <a:p>
            <a:pPr algn="ctr" defTabSz="342900"/>
            <a:r>
              <a:rPr lang="en-AU" b="1" dirty="0">
                <a:solidFill>
                  <a:schemeClr val="bg2">
                    <a:lumMod val="90000"/>
                  </a:schemeClr>
                </a:solidFill>
              </a:rPr>
              <a:t>Environment</a:t>
            </a:r>
          </a:p>
        </p:txBody>
      </p:sp>
      <p:sp>
        <p:nvSpPr>
          <p:cNvPr id="9" name="Oval 8"/>
          <p:cNvSpPr/>
          <p:nvPr/>
        </p:nvSpPr>
        <p:spPr>
          <a:xfrm>
            <a:off x="6423677" y="3543601"/>
            <a:ext cx="2647950" cy="1620837"/>
          </a:xfrm>
          <a:prstGeom prst="ellipse">
            <a:avLst/>
          </a:prstGeom>
          <a:solidFill>
            <a:srgbClr val="5F933C"/>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r>
              <a:rPr lang="en-AU" b="1" dirty="0">
                <a:solidFill>
                  <a:schemeClr val="accent4">
                    <a:lumMod val="60000"/>
                    <a:lumOff val="40000"/>
                  </a:schemeClr>
                </a:solidFill>
              </a:rPr>
              <a:t>Fisheries</a:t>
            </a:r>
            <a:r>
              <a:rPr lang="en-AU" b="1" dirty="0">
                <a:solidFill>
                  <a:schemeClr val="bg2">
                    <a:lumMod val="90000"/>
                  </a:schemeClr>
                </a:solidFill>
              </a:rPr>
              <a:t> </a:t>
            </a:r>
            <a:r>
              <a:rPr lang="en-AU" b="1" dirty="0">
                <a:solidFill>
                  <a:srgbClr val="FFE23C"/>
                </a:solidFill>
              </a:rPr>
              <a:t>dependents</a:t>
            </a:r>
          </a:p>
          <a:p>
            <a:pPr algn="ctr" defTabSz="342900"/>
            <a:r>
              <a:rPr lang="en-AU" b="1" dirty="0">
                <a:solidFill>
                  <a:schemeClr val="bg2">
                    <a:lumMod val="90000"/>
                  </a:schemeClr>
                </a:solidFill>
              </a:rPr>
              <a:t>Boat owners, Processors, Traders, etc</a:t>
            </a:r>
          </a:p>
        </p:txBody>
      </p:sp>
      <p:sp>
        <p:nvSpPr>
          <p:cNvPr id="10" name="Oval 9"/>
          <p:cNvSpPr/>
          <p:nvPr/>
        </p:nvSpPr>
        <p:spPr>
          <a:xfrm>
            <a:off x="3434289" y="4984751"/>
            <a:ext cx="2395538" cy="1451325"/>
          </a:xfrm>
          <a:prstGeom prst="ellipse">
            <a:avLst/>
          </a:prstGeom>
          <a:solidFill>
            <a:srgbClr val="5F933C"/>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r>
              <a:rPr lang="en-AU" b="1" dirty="0">
                <a:solidFill>
                  <a:schemeClr val="accent4">
                    <a:lumMod val="60000"/>
                    <a:lumOff val="40000"/>
                  </a:schemeClr>
                </a:solidFill>
              </a:rPr>
              <a:t>MCS</a:t>
            </a:r>
          </a:p>
          <a:p>
            <a:pPr algn="ctr" defTabSz="342900"/>
            <a:r>
              <a:rPr lang="en-AU" b="1" dirty="0">
                <a:solidFill>
                  <a:schemeClr val="bg2">
                    <a:lumMod val="90000"/>
                  </a:schemeClr>
                </a:solidFill>
              </a:rPr>
              <a:t>Fishery patrol, </a:t>
            </a:r>
            <a:r>
              <a:rPr lang="en-AU" b="1" dirty="0" smtClean="0">
                <a:solidFill>
                  <a:schemeClr val="bg2">
                    <a:lumMod val="90000"/>
                  </a:schemeClr>
                </a:solidFill>
              </a:rPr>
              <a:t>Protection </a:t>
            </a:r>
            <a:r>
              <a:rPr lang="en-AU" b="1" dirty="0">
                <a:solidFill>
                  <a:schemeClr val="bg2">
                    <a:lumMod val="90000"/>
                  </a:schemeClr>
                </a:solidFill>
              </a:rPr>
              <a:t>patrol</a:t>
            </a:r>
          </a:p>
        </p:txBody>
      </p:sp>
      <p:sp>
        <p:nvSpPr>
          <p:cNvPr id="11" name="Oval 10"/>
          <p:cNvSpPr/>
          <p:nvPr/>
        </p:nvSpPr>
        <p:spPr>
          <a:xfrm>
            <a:off x="6519363" y="980255"/>
            <a:ext cx="2505075" cy="1995487"/>
          </a:xfrm>
          <a:prstGeom prst="ellipse">
            <a:avLst/>
          </a:prstGeom>
          <a:solidFill>
            <a:srgbClr val="5F933C"/>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r>
              <a:rPr lang="en-AU" b="1" dirty="0" smtClean="0">
                <a:solidFill>
                  <a:schemeClr val="accent4">
                    <a:lumMod val="60000"/>
                    <a:lumOff val="40000"/>
                  </a:schemeClr>
                </a:solidFill>
              </a:rPr>
              <a:t>Advisors &amp; Advocacy</a:t>
            </a:r>
            <a:endParaRPr lang="en-AU" b="1" dirty="0">
              <a:solidFill>
                <a:schemeClr val="accent4">
                  <a:lumMod val="60000"/>
                  <a:lumOff val="40000"/>
                </a:schemeClr>
              </a:solidFill>
            </a:endParaRPr>
          </a:p>
          <a:p>
            <a:pPr algn="ctr" defTabSz="342900">
              <a:defRPr/>
            </a:pPr>
            <a:r>
              <a:rPr lang="en-AU" b="1" dirty="0">
                <a:solidFill>
                  <a:schemeClr val="bg1">
                    <a:lumMod val="85000"/>
                  </a:schemeClr>
                </a:solidFill>
              </a:rPr>
              <a:t>NGOS, </a:t>
            </a:r>
          </a:p>
          <a:p>
            <a:pPr algn="ctr" defTabSz="342900">
              <a:defRPr/>
            </a:pPr>
            <a:r>
              <a:rPr lang="en-AU" b="1" dirty="0">
                <a:solidFill>
                  <a:schemeClr val="bg1">
                    <a:lumMod val="85000"/>
                  </a:schemeClr>
                </a:solidFill>
              </a:rPr>
              <a:t>Traditional </a:t>
            </a:r>
            <a:r>
              <a:rPr lang="en-AU" b="1" dirty="0" smtClean="0">
                <a:solidFill>
                  <a:schemeClr val="bg1">
                    <a:lumMod val="85000"/>
                  </a:schemeClr>
                </a:solidFill>
              </a:rPr>
              <a:t>leaders,</a:t>
            </a:r>
            <a:endParaRPr lang="en-AU" b="1" dirty="0">
              <a:solidFill>
                <a:schemeClr val="bg1">
                  <a:lumMod val="85000"/>
                </a:schemeClr>
              </a:solidFill>
            </a:endParaRPr>
          </a:p>
          <a:p>
            <a:pPr algn="ctr" defTabSz="342900">
              <a:defRPr/>
            </a:pPr>
            <a:r>
              <a:rPr lang="en-AU" b="1" dirty="0" smtClean="0">
                <a:solidFill>
                  <a:schemeClr val="bg1">
                    <a:lumMod val="85000"/>
                  </a:schemeClr>
                </a:solidFill>
              </a:rPr>
              <a:t>Researchers, Academics</a:t>
            </a:r>
            <a:endParaRPr lang="en-AU" b="1" dirty="0">
              <a:solidFill>
                <a:schemeClr val="bg1">
                  <a:lumMod val="85000"/>
                </a:schemeClr>
              </a:solidFill>
            </a:endParaRPr>
          </a:p>
        </p:txBody>
      </p:sp>
      <p:sp>
        <p:nvSpPr>
          <p:cNvPr id="12" name="Oval 11"/>
          <p:cNvSpPr/>
          <p:nvPr/>
        </p:nvSpPr>
        <p:spPr>
          <a:xfrm>
            <a:off x="372140" y="3416299"/>
            <a:ext cx="2496473" cy="2165793"/>
          </a:xfrm>
          <a:prstGeom prst="ellipse">
            <a:avLst/>
          </a:prstGeom>
          <a:solidFill>
            <a:srgbClr val="5F933C"/>
          </a:solidFill>
        </p:spPr>
        <p:style>
          <a:lnRef idx="1">
            <a:schemeClr val="accent1"/>
          </a:lnRef>
          <a:fillRef idx="3">
            <a:schemeClr val="accent1"/>
          </a:fillRef>
          <a:effectRef idx="2">
            <a:schemeClr val="accent1"/>
          </a:effectRef>
          <a:fontRef idx="minor">
            <a:schemeClr val="lt1"/>
          </a:fontRef>
        </p:style>
        <p:txBody>
          <a:bodyPr anchor="ctr"/>
          <a:lstStyle/>
          <a:p>
            <a:pPr algn="ctr" defTabSz="342900"/>
            <a:r>
              <a:rPr lang="en-AU" b="1" dirty="0">
                <a:solidFill>
                  <a:schemeClr val="accent4">
                    <a:lumMod val="60000"/>
                    <a:lumOff val="40000"/>
                  </a:schemeClr>
                </a:solidFill>
              </a:rPr>
              <a:t>Other Users</a:t>
            </a:r>
          </a:p>
          <a:p>
            <a:pPr algn="ctr" defTabSz="342900"/>
            <a:r>
              <a:rPr lang="en-AU" b="1" dirty="0">
                <a:solidFill>
                  <a:schemeClr val="bg2">
                    <a:lumMod val="90000"/>
                  </a:schemeClr>
                </a:solidFill>
              </a:rPr>
              <a:t>Irrigation,  </a:t>
            </a:r>
            <a:r>
              <a:rPr lang="en-AU" b="1" dirty="0" smtClean="0">
                <a:solidFill>
                  <a:schemeClr val="bg2">
                    <a:lumMod val="90000"/>
                  </a:schemeClr>
                </a:solidFill>
              </a:rPr>
              <a:t>Agriculture</a:t>
            </a:r>
            <a:r>
              <a:rPr lang="en-AU" b="1" dirty="0">
                <a:solidFill>
                  <a:schemeClr val="bg2">
                    <a:lumMod val="90000"/>
                  </a:schemeClr>
                </a:solidFill>
              </a:rPr>
              <a:t>, </a:t>
            </a:r>
            <a:r>
              <a:rPr lang="en-AU" b="1" dirty="0" smtClean="0">
                <a:solidFill>
                  <a:schemeClr val="bg2">
                    <a:lumMod val="90000"/>
                  </a:schemeClr>
                </a:solidFill>
              </a:rPr>
              <a:t>Recreational </a:t>
            </a:r>
            <a:r>
              <a:rPr lang="en-AU" b="1" dirty="0">
                <a:solidFill>
                  <a:schemeClr val="bg2">
                    <a:lumMod val="90000"/>
                  </a:schemeClr>
                </a:solidFill>
              </a:rPr>
              <a:t>fishing, </a:t>
            </a:r>
            <a:r>
              <a:rPr lang="en-AU" b="1" dirty="0" smtClean="0">
                <a:solidFill>
                  <a:schemeClr val="bg2">
                    <a:lumMod val="90000"/>
                  </a:schemeClr>
                </a:solidFill>
              </a:rPr>
              <a:t>Tourism</a:t>
            </a:r>
            <a:r>
              <a:rPr lang="en-AU" b="1" dirty="0">
                <a:solidFill>
                  <a:schemeClr val="bg2">
                    <a:lumMod val="90000"/>
                  </a:schemeClr>
                </a:solidFill>
              </a:rPr>
              <a:t>, </a:t>
            </a:r>
            <a:r>
              <a:rPr lang="en-AU" b="1" dirty="0" smtClean="0">
                <a:solidFill>
                  <a:schemeClr val="bg2">
                    <a:lumMod val="90000"/>
                  </a:schemeClr>
                </a:solidFill>
              </a:rPr>
              <a:t>Conservation </a:t>
            </a:r>
            <a:endParaRPr lang="en-AU" b="1" dirty="0">
              <a:solidFill>
                <a:schemeClr val="bg2">
                  <a:lumMod val="90000"/>
                </a:schemeClr>
              </a:solidFill>
            </a:endParaRPr>
          </a:p>
        </p:txBody>
      </p:sp>
      <p:sp>
        <p:nvSpPr>
          <p:cNvPr id="13" name="Oval 12"/>
          <p:cNvSpPr/>
          <p:nvPr/>
        </p:nvSpPr>
        <p:spPr>
          <a:xfrm>
            <a:off x="3723794" y="2956354"/>
            <a:ext cx="1627617" cy="1427894"/>
          </a:xfrm>
          <a:prstGeom prst="ellipse">
            <a:avLst/>
          </a:prstGeom>
          <a:gradFill>
            <a:gsLst>
              <a:gs pos="0">
                <a:schemeClr val="accent5">
                  <a:lumMod val="60000"/>
                  <a:lumOff val="40000"/>
                </a:schemeClr>
              </a:gs>
              <a:gs pos="100000">
                <a:schemeClr val="accent1">
                  <a:lumMod val="75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defTabSz="342900">
              <a:defRPr/>
            </a:pPr>
            <a:r>
              <a:rPr lang="en-AU" sz="3200" b="1" dirty="0" smtClean="0">
                <a:solidFill>
                  <a:prstClr val="white"/>
                </a:solidFill>
              </a:rPr>
              <a:t>EAFm</a:t>
            </a:r>
            <a:endParaRPr lang="en-AU" sz="3200" b="1" dirty="0">
              <a:solidFill>
                <a:prstClr val="white"/>
              </a:solidFill>
            </a:endParaRPr>
          </a:p>
        </p:txBody>
      </p:sp>
      <p:cxnSp>
        <p:nvCxnSpPr>
          <p:cNvPr id="14" name="Straight Connector 13"/>
          <p:cNvCxnSpPr/>
          <p:nvPr/>
        </p:nvCxnSpPr>
        <p:spPr>
          <a:xfrm flipH="1" flipV="1">
            <a:off x="5346167" y="4020131"/>
            <a:ext cx="860425" cy="198865"/>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47097" y="2669810"/>
            <a:ext cx="976580" cy="590806"/>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19612" y="2445100"/>
            <a:ext cx="9525" cy="487012"/>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804558" y="2758109"/>
            <a:ext cx="939265" cy="390484"/>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0" idx="0"/>
          </p:cNvCxnSpPr>
          <p:nvPr/>
        </p:nvCxnSpPr>
        <p:spPr>
          <a:xfrm flipH="1" flipV="1">
            <a:off x="4584589" y="4442745"/>
            <a:ext cx="47469" cy="542006"/>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944923" y="4926013"/>
            <a:ext cx="727603" cy="586749"/>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2490156" y="5384800"/>
            <a:ext cx="798092" cy="279074"/>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98515" y="2975742"/>
            <a:ext cx="78456" cy="548809"/>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781300" y="1489812"/>
            <a:ext cx="593724" cy="299078"/>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29827" y="1602029"/>
            <a:ext cx="568327" cy="308267"/>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55088" y="2932112"/>
            <a:ext cx="106408" cy="462948"/>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020585" y="4083999"/>
            <a:ext cx="664048" cy="307028"/>
          </a:xfrm>
          <a:prstGeom prst="line">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413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TotalTime>
  <Words>2421</Words>
  <Application>Microsoft Office PowerPoint</Application>
  <PresentationFormat>On-screen Show (4:3)</PresentationFormat>
  <Paragraphs>256</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Myriad Pro</vt:lpstr>
      <vt:lpstr>Times New Roman</vt:lpstr>
      <vt:lpstr>Wingdings</vt:lpstr>
      <vt:lpstr>Office Theme</vt:lpstr>
      <vt:lpstr>Session 8 EAFm Startup A: Preparing for EAFm</vt:lpstr>
      <vt:lpstr>PowerPoint Presentation</vt:lpstr>
      <vt:lpstr>Session objectives</vt:lpstr>
      <vt:lpstr>To prepare there are 8 tasks that need to be done:</vt:lpstr>
      <vt:lpstr>EAFm Startup is a  bit like baking a cake..</vt:lpstr>
      <vt:lpstr> Identify the EAFm team and develop a startup work plan (Tasks i, ii and iii)</vt:lpstr>
      <vt:lpstr>Identify and prioritize stakeholders and organizations (Task vi)</vt:lpstr>
      <vt:lpstr>Who are your stakeholders? </vt:lpstr>
      <vt:lpstr>  Possible stakeholders </vt:lpstr>
      <vt:lpstr>   Stakeholder analysis </vt:lpstr>
      <vt:lpstr>   Prioritizing stakeholders </vt:lpstr>
      <vt:lpstr>Activity: In your groups</vt:lpstr>
      <vt:lpstr>Venn Diagram</vt:lpstr>
      <vt:lpstr>Stakeholder Venn Diagram</vt:lpstr>
      <vt:lpstr>Activity:  In your groups</vt:lpstr>
      <vt:lpstr>Determine the legal basis for EAFm</vt:lpstr>
      <vt:lpstr>Startup A: Overview</vt:lpstr>
      <vt:lpstr>Key messages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129</cp:revision>
  <dcterms:created xsi:type="dcterms:W3CDTF">2018-07-03T11:34:35Z</dcterms:created>
  <dcterms:modified xsi:type="dcterms:W3CDTF">2020-01-05T17:30:16Z</dcterms:modified>
</cp:coreProperties>
</file>